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60" r:id="rId5"/>
    <p:sldId id="262" r:id="rId6"/>
    <p:sldId id="263" r:id="rId7"/>
    <p:sldId id="264" r:id="rId8"/>
    <p:sldId id="265" r:id="rId9"/>
    <p:sldId id="266" r:id="rId10"/>
    <p:sldId id="268" r:id="rId11"/>
    <p:sldId id="269" r:id="rId12"/>
    <p:sldId id="275" r:id="rId13"/>
    <p:sldId id="276" r:id="rId14"/>
    <p:sldId id="277" r:id="rId15"/>
    <p:sldId id="278" r:id="rId16"/>
    <p:sldId id="279"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08" autoAdjust="0"/>
    <p:restoredTop sz="94660"/>
  </p:normalViewPr>
  <p:slideViewPr>
    <p:cSldViewPr>
      <p:cViewPr varScale="1">
        <p:scale>
          <a:sx n="62" d="100"/>
          <a:sy n="62" d="100"/>
        </p:scale>
        <p:origin x="-135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E8DA9-614A-42B4-9B3D-A8FF2C16A3F9}" type="datetimeFigureOut">
              <a:rPr lang="ru-RU" smtClean="0"/>
              <a:pPr/>
              <a:t>06.04.2023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D31B24-27D4-49EB-B5B9-0C4DC152C2E1}" type="slidenum">
              <a:rPr lang="ru-RU" smtClean="0"/>
              <a:pPr/>
              <a:t>‹#›</a:t>
            </a:fld>
            <a:endParaRPr lang="ru-RU"/>
          </a:p>
        </p:txBody>
      </p:sp>
    </p:spTree>
    <p:extLst>
      <p:ext uri="{BB962C8B-B14F-4D97-AF65-F5344CB8AC3E}">
        <p14:creationId xmlns:p14="http://schemas.microsoft.com/office/powerpoint/2010/main" val="3826459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AF38F20-0369-40A8-AB06-C52784A1C9E3}" type="datetimeFigureOut">
              <a:rPr lang="ru-RU" smtClean="0"/>
              <a:pPr/>
              <a:t>06.04.2023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661248-DB91-474A-8329-9D1B7F3427C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38F20-0369-40A8-AB06-C52784A1C9E3}" type="datetimeFigureOut">
              <a:rPr lang="ru-RU" smtClean="0"/>
              <a:pPr/>
              <a:t>06.04.2023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661248-DB91-474A-8329-9D1B7F3427C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357167"/>
            <a:ext cx="8572560" cy="2927817"/>
          </a:xfrm>
        </p:spPr>
        <p:txBody>
          <a:bodyPr>
            <a:noAutofit/>
          </a:bodyPr>
          <a:lstStyle/>
          <a:p>
            <a:r>
              <a:rPr lang="ru-RU" sz="3200" b="1" dirty="0">
                <a:solidFill>
                  <a:srgbClr val="7030A0"/>
                </a:solidFill>
                <a:latin typeface="Times New Roman" pitchFamily="18" charset="0"/>
                <a:cs typeface="Times New Roman" pitchFamily="18" charset="0"/>
              </a:rPr>
              <a:t>«Практика организации внеурочной </a:t>
            </a:r>
            <a:r>
              <a:rPr lang="ru-RU" sz="3200" b="1" dirty="0" smtClean="0">
                <a:solidFill>
                  <a:srgbClr val="7030A0"/>
                </a:solidFill>
                <a:latin typeface="Times New Roman" pitchFamily="18" charset="0"/>
                <a:cs typeface="Times New Roman" pitchFamily="18" charset="0"/>
              </a:rPr>
              <a:t>деятельности по иностранному языку как средство развития </a:t>
            </a:r>
            <a:r>
              <a:rPr lang="ru-RU" sz="3200" b="1" dirty="0" err="1" smtClean="0">
                <a:solidFill>
                  <a:srgbClr val="7030A0"/>
                </a:solidFill>
                <a:latin typeface="Times New Roman" pitchFamily="18" charset="0"/>
                <a:cs typeface="Times New Roman" pitchFamily="18" charset="0"/>
              </a:rPr>
              <a:t>социокультурных</a:t>
            </a:r>
            <a:r>
              <a:rPr lang="ru-RU" sz="3200" b="1" dirty="0" smtClean="0">
                <a:solidFill>
                  <a:srgbClr val="7030A0"/>
                </a:solidFill>
                <a:latin typeface="Times New Roman" pitchFamily="18" charset="0"/>
                <a:cs typeface="Times New Roman" pitchFamily="18" charset="0"/>
              </a:rPr>
              <a:t> навыков в условиях современной школы»</a:t>
            </a:r>
            <a:r>
              <a:rPr lang="ru-RU" sz="3600" b="1" dirty="0">
                <a:solidFill>
                  <a:srgbClr val="7030A0"/>
                </a:solidFill>
              </a:rPr>
              <a:t> </a:t>
            </a:r>
          </a:p>
        </p:txBody>
      </p:sp>
      <p:sp>
        <p:nvSpPr>
          <p:cNvPr id="3" name="Подзаголовок 2"/>
          <p:cNvSpPr>
            <a:spLocks noGrp="1"/>
          </p:cNvSpPr>
          <p:nvPr>
            <p:ph type="subTitle" idx="1"/>
          </p:nvPr>
        </p:nvSpPr>
        <p:spPr>
          <a:xfrm>
            <a:off x="1371600" y="3886200"/>
            <a:ext cx="5986482" cy="1752600"/>
          </a:xfrm>
        </p:spPr>
        <p:txBody>
          <a:bodyPr>
            <a:normAutofit fontScale="77500" lnSpcReduction="20000"/>
          </a:bodyPr>
          <a:lstStyle/>
          <a:p>
            <a:r>
              <a:rPr lang="ru-RU" b="1" dirty="0">
                <a:solidFill>
                  <a:srgbClr val="FF0000"/>
                </a:solidFill>
              </a:rPr>
              <a:t>учитель </a:t>
            </a:r>
            <a:r>
              <a:rPr lang="ru-RU" b="1" dirty="0" smtClean="0">
                <a:solidFill>
                  <a:srgbClr val="FF0000"/>
                </a:solidFill>
              </a:rPr>
              <a:t>иностранного языка</a:t>
            </a:r>
          </a:p>
          <a:p>
            <a:r>
              <a:rPr lang="ru-RU" b="1" dirty="0" smtClean="0">
                <a:solidFill>
                  <a:srgbClr val="FF0000"/>
                </a:solidFill>
              </a:rPr>
              <a:t> высшей  </a:t>
            </a:r>
            <a:r>
              <a:rPr lang="ru-RU" b="1" dirty="0">
                <a:solidFill>
                  <a:srgbClr val="FF0000"/>
                </a:solidFill>
              </a:rPr>
              <a:t>квалификационной категории </a:t>
            </a:r>
            <a:endParaRPr lang="ru-RU" b="1" dirty="0" smtClean="0">
              <a:solidFill>
                <a:srgbClr val="FF0000"/>
              </a:solidFill>
            </a:endParaRPr>
          </a:p>
          <a:p>
            <a:r>
              <a:rPr lang="ru-RU" b="1" dirty="0" smtClean="0">
                <a:solidFill>
                  <a:srgbClr val="FF0000"/>
                </a:solidFill>
              </a:rPr>
              <a:t>МКОУ  Остяцкой ОШ </a:t>
            </a:r>
          </a:p>
          <a:p>
            <a:r>
              <a:rPr lang="ru-RU" b="1" dirty="0" smtClean="0">
                <a:solidFill>
                  <a:srgbClr val="FF0000"/>
                </a:solidFill>
              </a:rPr>
              <a:t>Лаврова Ю.А.  </a:t>
            </a:r>
            <a:endParaRPr lang="ru-RU" b="1" dirty="0">
              <a:solidFill>
                <a:srgbClr val="FF0000"/>
              </a:solidFill>
            </a:endParaRPr>
          </a:p>
        </p:txBody>
      </p:sp>
      <p:pic>
        <p:nvPicPr>
          <p:cNvPr id="4" name="Рисунок 3" descr="42dd67616f5ab0234e495c7070290016.gif"/>
          <p:cNvPicPr>
            <a:picLocks noChangeAspect="1"/>
          </p:cNvPicPr>
          <p:nvPr/>
        </p:nvPicPr>
        <p:blipFill>
          <a:blip r:embed="rId2" cstate="print"/>
          <a:stretch>
            <a:fillRect/>
          </a:stretch>
        </p:blipFill>
        <p:spPr>
          <a:xfrm>
            <a:off x="7500958" y="3786190"/>
            <a:ext cx="1329699" cy="29289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6357982" cy="2585323"/>
          </a:xfrm>
          <a:prstGeom prst="rect">
            <a:avLst/>
          </a:prstGeom>
        </p:spPr>
        <p:txBody>
          <a:bodyPr wrap="square">
            <a:spAutoFit/>
          </a:bodyPr>
          <a:lstStyle/>
          <a:p>
            <a:r>
              <a:rPr lang="ru-RU" b="1" dirty="0" smtClean="0">
                <a:solidFill>
                  <a:srgbClr val="7030A0"/>
                </a:solidFill>
              </a:rPr>
              <a:t>Олимпиады</a:t>
            </a:r>
            <a:r>
              <a:rPr lang="ru-RU" dirty="0" smtClean="0">
                <a:solidFill>
                  <a:srgbClr val="7030A0"/>
                </a:solidFill>
              </a:rPr>
              <a:t> </a:t>
            </a:r>
            <a:r>
              <a:rPr lang="ru-RU" dirty="0" smtClean="0"/>
              <a:t>(в т.ч. дистанционные). Главное достижение проведения олимпиад по английскому языку – это возможность реализации личностно- ориентированного обучения. Благодаря участию в олимпиадах по английскому языку способные дети расширяют и систематизируют знания о языке, прорабатывают большое количество литературы, используют информационные ресурсы сети Интернет. Здесь важно поддерживать интерес ребенка, предлагая ему участие в новых олимпиадах и повышая их уровень сложности. </a:t>
            </a:r>
            <a:endParaRPr lang="ru-RU" dirty="0"/>
          </a:p>
        </p:txBody>
      </p:sp>
      <p:pic>
        <p:nvPicPr>
          <p:cNvPr id="2050" name="Picture 2" descr="http://preobragenka.ucoz.ru/_nw/9/61748082.jpg"/>
          <p:cNvPicPr>
            <a:picLocks noChangeAspect="1" noChangeArrowheads="1"/>
          </p:cNvPicPr>
          <p:nvPr/>
        </p:nvPicPr>
        <p:blipFill>
          <a:blip r:embed="rId2"/>
          <a:srcRect/>
          <a:stretch>
            <a:fillRect/>
          </a:stretch>
        </p:blipFill>
        <p:spPr bwMode="auto">
          <a:xfrm>
            <a:off x="6858016" y="285728"/>
            <a:ext cx="1895475" cy="1647825"/>
          </a:xfrm>
          <a:prstGeom prst="rect">
            <a:avLst/>
          </a:prstGeom>
          <a:noFill/>
        </p:spPr>
      </p:pic>
      <p:pic>
        <p:nvPicPr>
          <p:cNvPr id="2052" name="Picture 4" descr="http://ozds12.edumsko.ru/uploads/2000/1154/section/68745/nagrady.jpg"/>
          <p:cNvPicPr>
            <a:picLocks noChangeAspect="1" noChangeArrowheads="1"/>
          </p:cNvPicPr>
          <p:nvPr/>
        </p:nvPicPr>
        <p:blipFill>
          <a:blip r:embed="rId3"/>
          <a:srcRect/>
          <a:stretch>
            <a:fillRect/>
          </a:stretch>
        </p:blipFill>
        <p:spPr bwMode="auto">
          <a:xfrm>
            <a:off x="1643042" y="3071810"/>
            <a:ext cx="5715000" cy="35719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571480"/>
            <a:ext cx="5929338" cy="3508653"/>
          </a:xfrm>
          <a:prstGeom prst="rect">
            <a:avLst/>
          </a:prstGeom>
        </p:spPr>
        <p:txBody>
          <a:bodyPr wrap="square">
            <a:spAutoFit/>
          </a:bodyPr>
          <a:lstStyle/>
          <a:p>
            <a:r>
              <a:rPr lang="ru-RU" sz="2400" b="1" dirty="0" smtClean="0">
                <a:solidFill>
                  <a:srgbClr val="7030A0"/>
                </a:solidFill>
              </a:rPr>
              <a:t>Проекты и научные исследования </a:t>
            </a:r>
            <a:r>
              <a:rPr lang="ru-RU" dirty="0" smtClean="0"/>
              <a:t>– динамично развивающиеся направления внеурочной деятельности, в том числе по английскому языку. Особенностью данного вида работы является его направленность на самостоятельное расширение того материала, который был прямо или косвенно затронут на уроке. Уже на первом году изучения английского языка можно работать над проектом связанным с алфавитом, страноведением, лексическими темами: «Семья», «Животные», «Дом», «Еда», грамматическими темами: «Множественное число», «Притяжательный падеж», «Глагол </a:t>
            </a:r>
            <a:r>
              <a:rPr lang="ru-RU" dirty="0" err="1" smtClean="0"/>
              <a:t>to</a:t>
            </a:r>
            <a:r>
              <a:rPr lang="ru-RU" dirty="0" smtClean="0"/>
              <a:t> </a:t>
            </a:r>
            <a:r>
              <a:rPr lang="ru-RU" dirty="0" err="1" smtClean="0"/>
              <a:t>be</a:t>
            </a:r>
            <a:r>
              <a:rPr lang="ru-RU" dirty="0" smtClean="0"/>
              <a:t>» и т.д. </a:t>
            </a:r>
            <a:endParaRPr lang="ru-RU" dirty="0"/>
          </a:p>
        </p:txBody>
      </p:sp>
      <p:pic>
        <p:nvPicPr>
          <p:cNvPr id="1026" name="Picture 2" descr="http://journal.ib-bank.ru/files/images/news/1395595042_spiker.jpg"/>
          <p:cNvPicPr>
            <a:picLocks noChangeAspect="1" noChangeArrowheads="1"/>
          </p:cNvPicPr>
          <p:nvPr/>
        </p:nvPicPr>
        <p:blipFill>
          <a:blip r:embed="rId2"/>
          <a:srcRect/>
          <a:stretch>
            <a:fillRect/>
          </a:stretch>
        </p:blipFill>
        <p:spPr bwMode="auto">
          <a:xfrm>
            <a:off x="5786446" y="4214818"/>
            <a:ext cx="3048000" cy="2286001"/>
          </a:xfrm>
          <a:prstGeom prst="rect">
            <a:avLst/>
          </a:prstGeom>
          <a:noFill/>
        </p:spPr>
      </p:pic>
      <p:pic>
        <p:nvPicPr>
          <p:cNvPr id="1028" name="Picture 4" descr="https://im3-tub-ru.yandex.net/i?id=ffe798d477856a7980a599a7fdc2c4b8&amp;n=33&amp;h=215&amp;w=305"/>
          <p:cNvPicPr>
            <a:picLocks noChangeAspect="1" noChangeArrowheads="1"/>
          </p:cNvPicPr>
          <p:nvPr/>
        </p:nvPicPr>
        <p:blipFill>
          <a:blip r:embed="rId3"/>
          <a:srcRect/>
          <a:stretch>
            <a:fillRect/>
          </a:stretch>
        </p:blipFill>
        <p:spPr bwMode="auto">
          <a:xfrm>
            <a:off x="928662" y="4167182"/>
            <a:ext cx="4286280" cy="247652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solidFill>
                  <a:srgbClr val="7030A0"/>
                </a:solidFill>
              </a:rPr>
              <a:t>Проекты и мини- проекты</a:t>
            </a:r>
            <a:endParaRPr lang="ru-RU" b="1" dirty="0">
              <a:solidFill>
                <a:srgbClr val="7030A0"/>
              </a:solidFill>
            </a:endParaRPr>
          </a:p>
        </p:txBody>
      </p:sp>
      <p:pic>
        <p:nvPicPr>
          <p:cNvPr id="4" name="Содержимое 3" descr="i (7).jpg"/>
          <p:cNvPicPr>
            <a:picLocks noGrp="1" noChangeAspect="1"/>
          </p:cNvPicPr>
          <p:nvPr>
            <p:ph idx="1"/>
          </p:nvPr>
        </p:nvPicPr>
        <p:blipFill>
          <a:blip r:embed="rId2"/>
          <a:stretch>
            <a:fillRect/>
          </a:stretch>
        </p:blipFill>
        <p:spPr>
          <a:xfrm>
            <a:off x="4429124" y="1785926"/>
            <a:ext cx="3394472" cy="4668839"/>
          </a:xfrm>
        </p:spPr>
      </p:pic>
      <p:pic>
        <p:nvPicPr>
          <p:cNvPr id="32772" name="Picture 4" descr="C:\Users\User\Desktop\i (3).jpg"/>
          <p:cNvPicPr>
            <a:picLocks noChangeAspect="1" noChangeArrowheads="1"/>
          </p:cNvPicPr>
          <p:nvPr/>
        </p:nvPicPr>
        <p:blipFill>
          <a:blip r:embed="rId3"/>
          <a:srcRect/>
          <a:stretch>
            <a:fillRect/>
          </a:stretch>
        </p:blipFill>
        <p:spPr bwMode="auto">
          <a:xfrm>
            <a:off x="714348" y="1785926"/>
            <a:ext cx="3357586" cy="471806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i (11).jpg"/>
          <p:cNvPicPr>
            <a:picLocks noGrp="1" noChangeAspect="1"/>
          </p:cNvPicPr>
          <p:nvPr>
            <p:ph sz="half" idx="1"/>
          </p:nvPr>
        </p:nvPicPr>
        <p:blipFill>
          <a:blip r:embed="rId2"/>
          <a:stretch>
            <a:fillRect/>
          </a:stretch>
        </p:blipFill>
        <p:spPr>
          <a:xfrm>
            <a:off x="779264" y="1600200"/>
            <a:ext cx="3394472" cy="4525963"/>
          </a:xfrm>
        </p:spPr>
      </p:pic>
      <p:pic>
        <p:nvPicPr>
          <p:cNvPr id="6" name="Содержимое 5" descr="i (8).jpg"/>
          <p:cNvPicPr>
            <a:picLocks noGrp="1" noChangeAspect="1"/>
          </p:cNvPicPr>
          <p:nvPr>
            <p:ph sz="half" idx="2"/>
          </p:nvPr>
        </p:nvPicPr>
        <p:blipFill>
          <a:blip r:embed="rId3"/>
          <a:stretch>
            <a:fillRect/>
          </a:stretch>
        </p:blipFill>
        <p:spPr>
          <a:xfrm>
            <a:off x="4970264" y="1600200"/>
            <a:ext cx="3394472" cy="45259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i (12).jpg"/>
          <p:cNvPicPr>
            <a:picLocks noGrp="1" noChangeAspect="1"/>
          </p:cNvPicPr>
          <p:nvPr>
            <p:ph sz="half" idx="1"/>
          </p:nvPr>
        </p:nvPicPr>
        <p:blipFill>
          <a:blip r:embed="rId2"/>
          <a:stretch>
            <a:fillRect/>
          </a:stretch>
        </p:blipFill>
        <p:spPr>
          <a:xfrm>
            <a:off x="779264" y="1600200"/>
            <a:ext cx="3394472" cy="4525963"/>
          </a:xfrm>
        </p:spPr>
      </p:pic>
      <p:pic>
        <p:nvPicPr>
          <p:cNvPr id="6" name="Содержимое 5" descr="i (13).jpg"/>
          <p:cNvPicPr>
            <a:picLocks noGrp="1" noChangeAspect="1"/>
          </p:cNvPicPr>
          <p:nvPr>
            <p:ph sz="half" idx="2"/>
          </p:nvPr>
        </p:nvPicPr>
        <p:blipFill>
          <a:blip r:embed="rId3"/>
          <a:stretch>
            <a:fillRect/>
          </a:stretch>
        </p:blipFill>
        <p:spPr>
          <a:xfrm>
            <a:off x="4970264" y="1600200"/>
            <a:ext cx="3394472" cy="4525963"/>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i (14).jpg"/>
          <p:cNvPicPr>
            <a:picLocks noGrp="1" noChangeAspect="1"/>
          </p:cNvPicPr>
          <p:nvPr>
            <p:ph sz="half" idx="1"/>
          </p:nvPr>
        </p:nvPicPr>
        <p:blipFill>
          <a:blip r:embed="rId2"/>
          <a:stretch>
            <a:fillRect/>
          </a:stretch>
        </p:blipFill>
        <p:spPr>
          <a:xfrm>
            <a:off x="779264" y="1600200"/>
            <a:ext cx="3394472" cy="4525963"/>
          </a:xfrm>
        </p:spPr>
      </p:pic>
      <p:pic>
        <p:nvPicPr>
          <p:cNvPr id="6" name="Содержимое 5" descr="i (1).jpg"/>
          <p:cNvPicPr>
            <a:picLocks noGrp="1" noChangeAspect="1"/>
          </p:cNvPicPr>
          <p:nvPr>
            <p:ph sz="half" idx="2"/>
          </p:nvPr>
        </p:nvPicPr>
        <p:blipFill>
          <a:blip r:embed="rId3"/>
          <a:stretch>
            <a:fillRect/>
          </a:stretch>
        </p:blipFill>
        <p:spPr>
          <a:xfrm>
            <a:off x="4970264" y="1600200"/>
            <a:ext cx="3394472" cy="4525963"/>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i (6).jpg"/>
          <p:cNvPicPr>
            <a:picLocks noGrp="1" noChangeAspect="1"/>
          </p:cNvPicPr>
          <p:nvPr>
            <p:ph sz="half" idx="1"/>
          </p:nvPr>
        </p:nvPicPr>
        <p:blipFill>
          <a:blip r:embed="rId2"/>
          <a:stretch>
            <a:fillRect/>
          </a:stretch>
        </p:blipFill>
        <p:spPr>
          <a:xfrm>
            <a:off x="779264" y="1600200"/>
            <a:ext cx="3394472" cy="4525963"/>
          </a:xfrm>
        </p:spPr>
      </p:pic>
      <p:pic>
        <p:nvPicPr>
          <p:cNvPr id="6" name="Содержимое 5" descr="i.jpg"/>
          <p:cNvPicPr>
            <a:picLocks noGrp="1" noChangeAspect="1"/>
          </p:cNvPicPr>
          <p:nvPr>
            <p:ph sz="half" idx="2"/>
          </p:nvPr>
        </p:nvPicPr>
        <p:blipFill>
          <a:blip r:embed="rId3"/>
          <a:stretch>
            <a:fillRect/>
          </a:stretch>
        </p:blipFill>
        <p:spPr>
          <a:xfrm>
            <a:off x="4877211" y="1600200"/>
            <a:ext cx="3580577" cy="4525963"/>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11560" y="500042"/>
            <a:ext cx="7848871" cy="6357958"/>
          </a:xfrm>
          <a:prstGeom prst="rect">
            <a:avLst/>
          </a:prstGeom>
          <a:ln>
            <a:noFill/>
          </a:ln>
          <a:effectLst>
            <a:softEdge rad="112500"/>
          </a:effectLst>
        </p:spPr>
      </p:pic>
      <p:pic>
        <p:nvPicPr>
          <p:cNvPr id="3" name="Содержимое 5" descr="0_acb66_d46fed57_orig.gif"/>
          <p:cNvPicPr>
            <a:picLocks noChangeAspect="1"/>
          </p:cNvPicPr>
          <p:nvPr/>
        </p:nvPicPr>
        <p:blipFill>
          <a:blip r:embed="rId3" cstate="print"/>
          <a:stretch>
            <a:fillRect/>
          </a:stretch>
        </p:blipFill>
        <p:spPr>
          <a:xfrm>
            <a:off x="-357222" y="3429000"/>
            <a:ext cx="3190874" cy="3429000"/>
          </a:xfrm>
          <a:prstGeom prst="rect">
            <a:avLst/>
          </a:prstGeom>
        </p:spPr>
      </p:pic>
      <p:sp>
        <p:nvSpPr>
          <p:cNvPr id="4" name="Прямоугольник 3"/>
          <p:cNvSpPr/>
          <p:nvPr/>
        </p:nvSpPr>
        <p:spPr>
          <a:xfrm>
            <a:off x="3732667" y="3244334"/>
            <a:ext cx="1678665" cy="369332"/>
          </a:xfrm>
          <a:prstGeom prst="rect">
            <a:avLst/>
          </a:prstGeom>
        </p:spPr>
        <p:txBody>
          <a:bodyPr wrap="none">
            <a:spAutoFit/>
          </a:bodyPr>
          <a:lstStyle/>
          <a:p>
            <a:r>
              <a:rPr lang="en-US" dirty="0" smtClean="0">
                <a:latin typeface="Monotype Corsiva" pitchFamily="66" charset="0"/>
              </a:rPr>
              <a:t>Till we meet again</a:t>
            </a:r>
            <a:endParaRPr lang="ru-RU" dirty="0"/>
          </a:p>
        </p:txBody>
      </p:sp>
      <p:sp>
        <p:nvSpPr>
          <p:cNvPr id="5" name="Прямоугольник 4"/>
          <p:cNvSpPr/>
          <p:nvPr/>
        </p:nvSpPr>
        <p:spPr>
          <a:xfrm>
            <a:off x="3732667" y="3244334"/>
            <a:ext cx="1678665" cy="369332"/>
          </a:xfrm>
          <a:prstGeom prst="rect">
            <a:avLst/>
          </a:prstGeom>
        </p:spPr>
        <p:txBody>
          <a:bodyPr wrap="none">
            <a:spAutoFit/>
          </a:bodyPr>
          <a:lstStyle/>
          <a:p>
            <a:r>
              <a:rPr lang="en-US" dirty="0" smtClean="0">
                <a:latin typeface="Monotype Corsiva" pitchFamily="66" charset="0"/>
              </a:rPr>
              <a:t>Till we meet again</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Внеурочная деятельность</a:t>
            </a:r>
            <a:endParaRPr lang="ru-RU" dirty="0">
              <a:solidFill>
                <a:srgbClr val="7030A0"/>
              </a:solidFill>
            </a:endParaRPr>
          </a:p>
        </p:txBody>
      </p:sp>
      <p:sp>
        <p:nvSpPr>
          <p:cNvPr id="3" name="Содержимое 2"/>
          <p:cNvSpPr>
            <a:spLocks noGrp="1"/>
          </p:cNvSpPr>
          <p:nvPr>
            <p:ph idx="1"/>
          </p:nvPr>
        </p:nvSpPr>
        <p:spPr>
          <a:xfrm>
            <a:off x="285720" y="1600201"/>
            <a:ext cx="8401080" cy="1757362"/>
          </a:xfrm>
        </p:spPr>
        <p:txBody>
          <a:bodyPr>
            <a:normAutofit fontScale="92500" lnSpcReduction="10000"/>
          </a:bodyPr>
          <a:lstStyle/>
          <a:p>
            <a:r>
              <a:rPr lang="ru-RU" dirty="0" smtClean="0"/>
              <a:t>Совокупность всех видов деятельности </a:t>
            </a:r>
            <a:r>
              <a:rPr lang="ru-RU" dirty="0" smtClean="0"/>
              <a:t>обучающихся(кроме </a:t>
            </a:r>
            <a:r>
              <a:rPr lang="ru-RU" dirty="0" smtClean="0"/>
              <a:t>учебной деятельности),в которых возможно и целесообразно решение задач их воспитания и социализации</a:t>
            </a:r>
            <a:endParaRPr lang="ru-RU" dirty="0"/>
          </a:p>
        </p:txBody>
      </p:sp>
      <p:pic>
        <p:nvPicPr>
          <p:cNvPr id="4" name="Picture 2" descr="C:\Users\UseR7\Desktop\Новая папка (2)\vneklassnaja_rabota-skhema.jpg"/>
          <p:cNvPicPr>
            <a:picLocks noChangeAspect="1" noChangeArrowheads="1"/>
          </p:cNvPicPr>
          <p:nvPr/>
        </p:nvPicPr>
        <p:blipFill>
          <a:blip r:embed="rId2"/>
          <a:srcRect/>
          <a:stretch>
            <a:fillRect/>
          </a:stretch>
        </p:blipFill>
        <p:spPr bwMode="auto">
          <a:xfrm>
            <a:off x="1285852" y="3286124"/>
            <a:ext cx="7000924" cy="292895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dirty="0" smtClean="0">
                <a:solidFill>
                  <a:srgbClr val="7030A0"/>
                </a:solidFill>
              </a:rPr>
              <a:t>Цели внеурочной деятельности</a:t>
            </a:r>
            <a:endParaRPr lang="ru-RU" dirty="0">
              <a:solidFill>
                <a:srgbClr val="7030A0"/>
              </a:solidFill>
            </a:endParaRPr>
          </a:p>
        </p:txBody>
      </p:sp>
      <p:sp>
        <p:nvSpPr>
          <p:cNvPr id="3" name="Содержимое 2"/>
          <p:cNvSpPr>
            <a:spLocks noGrp="1"/>
          </p:cNvSpPr>
          <p:nvPr>
            <p:ph idx="1"/>
          </p:nvPr>
        </p:nvSpPr>
        <p:spPr>
          <a:xfrm>
            <a:off x="357158" y="1071546"/>
            <a:ext cx="5500726" cy="2328865"/>
          </a:xfrm>
        </p:spPr>
        <p:txBody>
          <a:bodyPr>
            <a:noAutofit/>
          </a:bodyPr>
          <a:lstStyle/>
          <a:p>
            <a:pPr marL="273050" indent="-273050"/>
            <a:r>
              <a:rPr lang="ru-RU" sz="1800" dirty="0" smtClean="0"/>
              <a:t>обеспечить благоприятную адаптацию ребенка в школе; </a:t>
            </a:r>
          </a:p>
          <a:p>
            <a:pPr marL="273050" indent="-273050"/>
            <a:r>
              <a:rPr lang="ru-RU" sz="1800" dirty="0" smtClean="0"/>
              <a:t> оптимизировать учебную нагрузку обучающихся; </a:t>
            </a:r>
          </a:p>
          <a:p>
            <a:pPr marL="273050" indent="-273050"/>
            <a:r>
              <a:rPr lang="ru-RU" sz="1800" dirty="0" smtClean="0"/>
              <a:t> улучшить условия для развития ребенка; </a:t>
            </a:r>
          </a:p>
          <a:p>
            <a:pPr marL="273050" indent="-273050"/>
            <a:r>
              <a:rPr lang="ru-RU" sz="1800" dirty="0" smtClean="0"/>
              <a:t> учесть возрастные и личные особенности обучающихся.</a:t>
            </a:r>
          </a:p>
          <a:p>
            <a:pPr marL="273050" indent="-273050"/>
            <a:r>
              <a:rPr lang="ru-RU" sz="1800" dirty="0" smtClean="0"/>
              <a:t>создать условия для проявления и развития ребенком своих интересов на основе свободного выбора, постижения духовно- нравственных ценностей и культурных традиций</a:t>
            </a:r>
            <a:endParaRPr lang="ru-RU" sz="1800" dirty="0"/>
          </a:p>
        </p:txBody>
      </p:sp>
      <p:sp>
        <p:nvSpPr>
          <p:cNvPr id="4" name="Прямоугольник 3"/>
          <p:cNvSpPr/>
          <p:nvPr/>
        </p:nvSpPr>
        <p:spPr>
          <a:xfrm>
            <a:off x="3143240" y="3857628"/>
            <a:ext cx="5286396" cy="3016210"/>
          </a:xfrm>
          <a:prstGeom prst="rect">
            <a:avLst/>
          </a:prstGeom>
        </p:spPr>
        <p:txBody>
          <a:bodyPr wrap="square">
            <a:spAutoFit/>
          </a:bodyPr>
          <a:lstStyle/>
          <a:p>
            <a:pPr algn="ctr"/>
            <a:r>
              <a:rPr lang="ru-RU" sz="3200" dirty="0" smtClean="0"/>
              <a:t>   </a:t>
            </a:r>
            <a:r>
              <a:rPr lang="ru-RU" sz="2800" dirty="0" smtClean="0">
                <a:solidFill>
                  <a:srgbClr val="7030A0"/>
                </a:solidFill>
              </a:rPr>
              <a:t>Задачи </a:t>
            </a:r>
            <a:r>
              <a:rPr lang="ru-RU" sz="2800" dirty="0" smtClean="0">
                <a:solidFill>
                  <a:srgbClr val="7030A0"/>
                </a:solidFill>
              </a:rPr>
              <a:t>внеурочной деятельности</a:t>
            </a:r>
            <a:endParaRPr lang="ru-RU" sz="3200" dirty="0" smtClean="0">
              <a:solidFill>
                <a:srgbClr val="7030A0"/>
              </a:solidFill>
            </a:endParaRPr>
          </a:p>
          <a:p>
            <a:r>
              <a:rPr lang="ru-RU" dirty="0" smtClean="0"/>
              <a:t>- усовершенствование знаний, привычек и умений, приобретенных на уроках иностранного языка;</a:t>
            </a:r>
          </a:p>
          <a:p>
            <a:r>
              <a:rPr lang="ru-RU" dirty="0" smtClean="0"/>
              <a:t>- расширение мировоззрения учащихся;</a:t>
            </a:r>
          </a:p>
          <a:p>
            <a:r>
              <a:rPr lang="ru-RU" dirty="0" smtClean="0"/>
              <a:t>- развитие их творческих способностей, самостоятельности, эстетичных вкусов;</a:t>
            </a:r>
          </a:p>
          <a:p>
            <a:r>
              <a:rPr lang="ru-RU" dirty="0" smtClean="0"/>
              <a:t>- воспитание любви и уважения к людям своего родного края и страны, язык которой изучается</a:t>
            </a:r>
            <a:endParaRPr lang="ru-RU" dirty="0"/>
          </a:p>
        </p:txBody>
      </p:sp>
      <p:pic>
        <p:nvPicPr>
          <p:cNvPr id="5" name="Picture 7" descr="C:\Users\UseR7\Downloads\image (5).jpeg"/>
          <p:cNvPicPr>
            <a:picLocks noChangeAspect="1" noChangeArrowheads="1"/>
          </p:cNvPicPr>
          <p:nvPr/>
        </p:nvPicPr>
        <p:blipFill>
          <a:blip r:embed="rId2" cstate="print"/>
          <a:srcRect/>
          <a:stretch>
            <a:fillRect/>
          </a:stretch>
        </p:blipFill>
        <p:spPr bwMode="auto">
          <a:xfrm>
            <a:off x="428596" y="4286256"/>
            <a:ext cx="2381266" cy="2286016"/>
          </a:xfrm>
          <a:prstGeom prst="rect">
            <a:avLst/>
          </a:prstGeom>
          <a:noFill/>
        </p:spPr>
      </p:pic>
      <p:pic>
        <p:nvPicPr>
          <p:cNvPr id="6" name="Picture 10" descr="G:\image (12).jpeg"/>
          <p:cNvPicPr>
            <a:picLocks noChangeAspect="1" noChangeArrowheads="1"/>
          </p:cNvPicPr>
          <p:nvPr/>
        </p:nvPicPr>
        <p:blipFill>
          <a:blip r:embed="rId3" cstate="print"/>
          <a:srcRect/>
          <a:stretch>
            <a:fillRect/>
          </a:stretch>
        </p:blipFill>
        <p:spPr bwMode="auto">
          <a:xfrm>
            <a:off x="6000760" y="1357298"/>
            <a:ext cx="2571750" cy="219074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57200" y="681038"/>
            <a:ext cx="7543824" cy="736600"/>
          </a:xfrm>
        </p:spPr>
        <p:txBody>
          <a:bodyPr anchor="b">
            <a:noAutofit/>
          </a:bodyPr>
          <a:lstStyle/>
          <a:p>
            <a:r>
              <a:rPr lang="ru-RU" sz="2400" b="1" dirty="0">
                <a:solidFill>
                  <a:srgbClr val="7030A0"/>
                </a:solidFill>
              </a:rPr>
              <a:t>ПЛАНИРУЕМЫЕ РЕЗУЛЬТАТЫ И </a:t>
            </a:r>
            <a:r>
              <a:rPr lang="ru-RU" sz="2400" b="1" dirty="0" smtClean="0">
                <a:solidFill>
                  <a:srgbClr val="7030A0"/>
                </a:solidFill>
              </a:rPr>
              <a:t>ЭФФЕКТЫ</a:t>
            </a:r>
            <a:br>
              <a:rPr lang="ru-RU" sz="2400" b="1" dirty="0" smtClean="0">
                <a:solidFill>
                  <a:srgbClr val="7030A0"/>
                </a:solidFill>
              </a:rPr>
            </a:br>
            <a:r>
              <a:rPr lang="ru-RU" sz="2400" b="1" dirty="0" smtClean="0">
                <a:solidFill>
                  <a:srgbClr val="7030A0"/>
                </a:solidFill>
              </a:rPr>
              <a:t> </a:t>
            </a:r>
            <a:r>
              <a:rPr lang="ru-RU" sz="2400" b="1" dirty="0">
                <a:solidFill>
                  <a:srgbClr val="7030A0"/>
                </a:solidFill>
              </a:rPr>
              <a:t>ВНЕУРОЧНОЙ ДЕЯТЕЛЬНОСТИ </a:t>
            </a:r>
            <a:endParaRPr lang="ru-RU" sz="3700" dirty="0">
              <a:solidFill>
                <a:srgbClr val="7030A0"/>
              </a:solidFill>
            </a:endParaRPr>
          </a:p>
        </p:txBody>
      </p:sp>
      <p:sp>
        <p:nvSpPr>
          <p:cNvPr id="17411" name="Содержимое 2"/>
          <p:cNvSpPr>
            <a:spLocks noGrp="1"/>
          </p:cNvSpPr>
          <p:nvPr>
            <p:ph sz="quarter" idx="4294967295"/>
          </p:nvPr>
        </p:nvSpPr>
        <p:spPr/>
        <p:txBody>
          <a:bodyPr/>
          <a:lstStyle/>
          <a:p>
            <a:pPr marL="273050" indent="-273050"/>
            <a:r>
              <a:rPr lang="ru-RU" sz="2000" b="1" i="1" dirty="0"/>
              <a:t>Первый уровень результатов </a:t>
            </a:r>
            <a:r>
              <a:rPr lang="ru-RU" sz="2000" i="1" dirty="0"/>
              <a:t>— </a:t>
            </a:r>
            <a:r>
              <a:rPr lang="ru-RU" sz="2000" dirty="0"/>
              <a:t>приобретение </a:t>
            </a:r>
            <a:r>
              <a:rPr lang="ru-RU" sz="2000" dirty="0" smtClean="0"/>
              <a:t>школьником </a:t>
            </a:r>
            <a:r>
              <a:rPr lang="ru-RU" sz="2000" dirty="0"/>
              <a:t>социальных знаний (об общественных нормах, </a:t>
            </a:r>
            <a:r>
              <a:rPr lang="ru-RU" sz="2000" dirty="0" smtClean="0"/>
              <a:t>устройстве </a:t>
            </a:r>
            <a:r>
              <a:rPr lang="ru-RU" sz="2000" dirty="0"/>
              <a:t>общества, о социально одобряемых и неодобряемых </a:t>
            </a:r>
            <a:r>
              <a:rPr lang="ru-RU" sz="2000" dirty="0" smtClean="0"/>
              <a:t>формах </a:t>
            </a:r>
            <a:r>
              <a:rPr lang="ru-RU" sz="2000" dirty="0"/>
              <a:t>поведения в обществе и т. п.), первичного понимания социальной реальности и повседневной жизни</a:t>
            </a:r>
          </a:p>
          <a:p>
            <a:pPr marL="273050" indent="-273050"/>
            <a:r>
              <a:rPr lang="ru-RU" sz="2000" b="1" i="1" dirty="0"/>
              <a:t>Второй уровень результатов </a:t>
            </a:r>
            <a:r>
              <a:rPr lang="ru-RU" sz="2000" dirty="0"/>
              <a:t>— получение школьником опыта переживания и позитивного отношения к базовым ценностям общества (человек, семья, Отечество, природа, мир, знания, труд, культура), ценностного отношения к </a:t>
            </a:r>
            <a:r>
              <a:rPr lang="ru-RU" sz="2000" dirty="0" smtClean="0"/>
              <a:t>социальной </a:t>
            </a:r>
            <a:r>
              <a:rPr lang="ru-RU" sz="2000" dirty="0"/>
              <a:t>реальности в целом.</a:t>
            </a:r>
          </a:p>
          <a:p>
            <a:pPr marL="273050" indent="-273050"/>
            <a:r>
              <a:rPr lang="ru-RU" sz="2000" b="1" i="1" dirty="0"/>
              <a:t>Третий уровень результатов </a:t>
            </a:r>
            <a:r>
              <a:rPr lang="ru-RU" sz="2000" i="1" dirty="0"/>
              <a:t>— </a:t>
            </a:r>
            <a:r>
              <a:rPr lang="ru-RU" sz="2000" dirty="0"/>
              <a:t>получение школьником опыта самостоятельного общественного действия. </a:t>
            </a:r>
          </a:p>
        </p:txBody>
      </p:sp>
      <p:pic>
        <p:nvPicPr>
          <p:cNvPr id="4" name="Picture 3"/>
          <p:cNvPicPr>
            <a:picLocks noChangeAspect="1" noChangeArrowheads="1"/>
          </p:cNvPicPr>
          <p:nvPr/>
        </p:nvPicPr>
        <p:blipFill>
          <a:blip r:embed="rId2" cstate="print"/>
          <a:srcRect/>
          <a:stretch>
            <a:fillRect/>
          </a:stretch>
        </p:blipFill>
        <p:spPr bwMode="auto">
          <a:xfrm>
            <a:off x="6000760" y="4929198"/>
            <a:ext cx="2902661" cy="1785950"/>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1538" y="642918"/>
            <a:ext cx="5643570" cy="5940088"/>
          </a:xfrm>
          <a:prstGeom prst="rect">
            <a:avLst/>
          </a:prstGeom>
        </p:spPr>
        <p:txBody>
          <a:bodyPr wrap="square">
            <a:spAutoFit/>
          </a:bodyPr>
          <a:lstStyle/>
          <a:p>
            <a:pPr algn="ctr"/>
            <a:r>
              <a:rPr lang="ru-RU" sz="2800" b="1" dirty="0" smtClean="0">
                <a:solidFill>
                  <a:srgbClr val="7030A0"/>
                </a:solidFill>
              </a:rPr>
              <a:t>Формы организации </a:t>
            </a:r>
            <a:endParaRPr lang="ru-RU" sz="2800" b="1" dirty="0" smtClean="0">
              <a:solidFill>
                <a:srgbClr val="7030A0"/>
              </a:solidFill>
            </a:endParaRPr>
          </a:p>
          <a:p>
            <a:pPr algn="ctr"/>
            <a:r>
              <a:rPr lang="ru-RU" sz="2800" b="1" dirty="0" smtClean="0">
                <a:solidFill>
                  <a:srgbClr val="7030A0"/>
                </a:solidFill>
              </a:rPr>
              <a:t>внеурочной </a:t>
            </a:r>
            <a:r>
              <a:rPr lang="ru-RU" sz="2800" b="1" dirty="0" smtClean="0">
                <a:solidFill>
                  <a:srgbClr val="7030A0"/>
                </a:solidFill>
              </a:rPr>
              <a:t>деятельности </a:t>
            </a:r>
          </a:p>
          <a:p>
            <a:endParaRPr lang="ru-RU" dirty="0" smtClean="0"/>
          </a:p>
          <a:p>
            <a:endParaRPr lang="ru-RU" dirty="0" smtClean="0"/>
          </a:p>
          <a:p>
            <a:r>
              <a:rPr lang="ru-RU" sz="2400" dirty="0" smtClean="0"/>
              <a:t>Когда мы говорим о формах организации внеурочной деятельности, первое, что приходит на ум, это специализированные кружки и секции. Тем не менее, занятия могут проводиться также в виде экскурсий, круглых столов, конференций, диспутов, </a:t>
            </a:r>
            <a:r>
              <a:rPr lang="ru-RU" sz="2400" dirty="0" err="1" smtClean="0"/>
              <a:t>КВНов</a:t>
            </a:r>
            <a:r>
              <a:rPr lang="ru-RU" sz="2400" dirty="0" smtClean="0"/>
              <a:t>, викторин, праздничных мероприятий, классных часов, школьных научных обществ, олимпиад, соревнований, поисковых и научных исследований и т.д. Все эти мероприятия имеют свои  </a:t>
            </a:r>
            <a:r>
              <a:rPr lang="ru-RU" sz="2400" dirty="0" smtClean="0"/>
              <a:t>особенности.</a:t>
            </a:r>
            <a:endParaRPr lang="ru-RU" sz="2400" dirty="0"/>
          </a:p>
        </p:txBody>
      </p:sp>
      <p:pic>
        <p:nvPicPr>
          <p:cNvPr id="3" name="Picture 5"/>
          <p:cNvPicPr>
            <a:picLocks noChangeAspect="1" noChangeArrowheads="1"/>
          </p:cNvPicPr>
          <p:nvPr/>
        </p:nvPicPr>
        <p:blipFill>
          <a:blip r:embed="rId2" cstate="print"/>
          <a:srcRect/>
          <a:stretch>
            <a:fillRect/>
          </a:stretch>
        </p:blipFill>
        <p:spPr bwMode="auto">
          <a:xfrm>
            <a:off x="6286512" y="0"/>
            <a:ext cx="2857488" cy="2304253"/>
          </a:xfrm>
          <a:prstGeom prst="rect">
            <a:avLst/>
          </a:prstGeom>
          <a:ln>
            <a:noFill/>
          </a:ln>
          <a:effectLst>
            <a:softEdge rad="112500"/>
          </a:effectLst>
        </p:spPr>
      </p:pic>
      <p:pic>
        <p:nvPicPr>
          <p:cNvPr id="4" name="Picture 5" descr="depositphotos_20752753_original"/>
          <p:cNvPicPr>
            <a:picLocks noChangeAspect="1" noChangeArrowheads="1"/>
          </p:cNvPicPr>
          <p:nvPr/>
        </p:nvPicPr>
        <p:blipFill>
          <a:blip r:embed="rId3" cstate="print"/>
          <a:srcRect/>
          <a:stretch>
            <a:fillRect/>
          </a:stretch>
        </p:blipFill>
        <p:spPr bwMode="auto">
          <a:xfrm>
            <a:off x="6929454" y="3929066"/>
            <a:ext cx="1870058" cy="1857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70" decel="100000"/>
                                        <p:tgtEl>
                                          <p:spTgt spid="3"/>
                                        </p:tgtEl>
                                      </p:cBhvr>
                                    </p:animEffect>
                                    <p:animScale>
                                      <p:cBhvr>
                                        <p:cTn id="8" dur="770" decel="100000"/>
                                        <p:tgtEl>
                                          <p:spTgt spid="3"/>
                                        </p:tgtEl>
                                      </p:cBhvr>
                                      <p:from x="10000" y="10000"/>
                                      <p:to x="200000" y="450000"/>
                                    </p:animScale>
                                    <p:animScale>
                                      <p:cBhvr>
                                        <p:cTn id="9" dur="1230" accel="100000" fill="hold">
                                          <p:stCondLst>
                                            <p:cond delay="770"/>
                                          </p:stCondLst>
                                        </p:cTn>
                                        <p:tgtEl>
                                          <p:spTgt spid="3"/>
                                        </p:tgtEl>
                                      </p:cBhvr>
                                      <p:from x="200000" y="450000"/>
                                      <p:to x="100000" y="100000"/>
                                    </p:animScale>
                                    <p:set>
                                      <p:cBhvr>
                                        <p:cTn id="10" dur="770" fill="hold"/>
                                        <p:tgtEl>
                                          <p:spTgt spid="3"/>
                                        </p:tgtEl>
                                        <p:attrNameLst>
                                          <p:attrName>ppt_x</p:attrName>
                                        </p:attrNameLst>
                                      </p:cBhvr>
                                      <p:to>
                                        <p:strVal val="(0.5)"/>
                                      </p:to>
                                    </p:set>
                                    <p:anim from="(0.5)" to="(#ppt_x)" calcmode="lin" valueType="num">
                                      <p:cBhvr>
                                        <p:cTn id="11" dur="1230" accel="100000" fill="hold">
                                          <p:stCondLst>
                                            <p:cond delay="770"/>
                                          </p:stCondLst>
                                        </p:cTn>
                                        <p:tgtEl>
                                          <p:spTgt spid="3"/>
                                        </p:tgtEl>
                                        <p:attrNameLst>
                                          <p:attrName>ppt_x</p:attrName>
                                        </p:attrNameLst>
                                      </p:cBhvr>
                                    </p:anim>
                                    <p:set>
                                      <p:cBhvr>
                                        <p:cTn id="12" dur="770" fill="hold"/>
                                        <p:tgtEl>
                                          <p:spTgt spid="3"/>
                                        </p:tgtEl>
                                        <p:attrNameLst>
                                          <p:attrName>ppt_y</p:attrName>
                                        </p:attrNameLst>
                                      </p:cBhvr>
                                      <p:to>
                                        <p:strVal val="(#ppt_y+0.4)"/>
                                      </p:to>
                                    </p:set>
                                    <p:anim from="(#ppt_y+0.4)" to="(#ppt_y)" calcmode="lin" valueType="num">
                                      <p:cBhvr>
                                        <p:cTn id="13" dur="1230" accel="100000" fill="hold">
                                          <p:stCondLst>
                                            <p:cond delay="770"/>
                                          </p:stCondLst>
                                        </p:cTn>
                                        <p:tgtEl>
                                          <p:spTgt spid="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85794"/>
            <a:ext cx="5715008" cy="5632311"/>
          </a:xfrm>
          <a:prstGeom prst="rect">
            <a:avLst/>
          </a:prstGeom>
        </p:spPr>
        <p:txBody>
          <a:bodyPr wrap="square">
            <a:spAutoFit/>
          </a:bodyPr>
          <a:lstStyle/>
          <a:p>
            <a:r>
              <a:rPr lang="ru-RU" sz="2400" b="1" dirty="0" smtClean="0">
                <a:solidFill>
                  <a:srgbClr val="7030A0"/>
                </a:solidFill>
              </a:rPr>
              <a:t>Кружковые занятия </a:t>
            </a:r>
            <a:r>
              <a:rPr lang="ru-RU" sz="2400" dirty="0" smtClean="0"/>
              <a:t>по иностранному языку имеют ряд сходных особенностей с кружками по другим предметам. К ним относится, во-первых, добровольный характер их посещения, поэтому в кружке английского языка могут участвовать не только хорошо успевающие учащиеся, но и любой ученик, изъявивший желание. При этом учитель должен постоянно поддерживать, углублять и развивать интерес к иностранному языку. Во-вторых, это отсутствие  учета знаний. В-третьих, большая самостоятельность и инициативность учащихся в выполнении поручений.</a:t>
            </a:r>
            <a:endParaRPr lang="ru-RU" sz="2400" dirty="0"/>
          </a:p>
        </p:txBody>
      </p:sp>
      <p:sp>
        <p:nvSpPr>
          <p:cNvPr id="7172" name="AutoShape 4" descr="https://im1-tub-ru.yandex.net/i?id=590502a0b441176f398c3b265e2f9bd8&amp;n=33&amp;h=215&amp;w=308"/>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174" name="Picture 6" descr="https://im3-tub-ru.yandex.net/i?id=de4106afba57577eeef15978168cb9d3&amp;n=33&amp;h=215&amp;w=323"/>
          <p:cNvPicPr>
            <a:picLocks noChangeAspect="1" noChangeArrowheads="1"/>
          </p:cNvPicPr>
          <p:nvPr/>
        </p:nvPicPr>
        <p:blipFill>
          <a:blip r:embed="rId2"/>
          <a:srcRect/>
          <a:stretch>
            <a:fillRect/>
          </a:stretch>
        </p:blipFill>
        <p:spPr bwMode="auto">
          <a:xfrm>
            <a:off x="5715008" y="1714488"/>
            <a:ext cx="3286148" cy="421484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428605"/>
            <a:ext cx="6286528" cy="3539430"/>
          </a:xfrm>
          <a:prstGeom prst="rect">
            <a:avLst/>
          </a:prstGeom>
        </p:spPr>
        <p:txBody>
          <a:bodyPr wrap="square">
            <a:spAutoFit/>
          </a:bodyPr>
          <a:lstStyle/>
          <a:p>
            <a:pPr marL="457200" indent="-457200">
              <a:buFont typeface="+mj-lt"/>
              <a:buAutoNum type="arabicPeriod"/>
            </a:pPr>
            <a:r>
              <a:rPr lang="ru-RU" sz="2400" dirty="0" smtClean="0">
                <a:solidFill>
                  <a:srgbClr val="7030A0"/>
                </a:solidFill>
              </a:rPr>
              <a:t>Экскурсия</a:t>
            </a:r>
            <a:r>
              <a:rPr lang="ru-RU" sz="2000" dirty="0" smtClean="0"/>
              <a:t>  это далеко не часто используемое направление внеурочной деятельности, развивающее значение которого трудно переоценить. Здесь дети учатся не только слушать, понимать иностранную речь, но и вести диалог, задавая вопросы. «Совершить путешествие» в желаемое место можно как лично, так и используя ИКТ. Современные технологии позволяют педагогу не только показать презентацию с фотографиями, но и совершить виртуальную прогулку по любому городу в стране изучаемого языка</a:t>
            </a:r>
            <a:r>
              <a:rPr lang="ru-RU" dirty="0" smtClean="0"/>
              <a:t>.</a:t>
            </a:r>
            <a:endParaRPr lang="ru-RU" dirty="0"/>
          </a:p>
        </p:txBody>
      </p:sp>
      <p:pic>
        <p:nvPicPr>
          <p:cNvPr id="3" name="Picture 5" descr="c72faa6940e3b8312882aa5ee16111f6_XL"/>
          <p:cNvPicPr>
            <a:picLocks noChangeAspect="1" noChangeArrowheads="1"/>
          </p:cNvPicPr>
          <p:nvPr/>
        </p:nvPicPr>
        <p:blipFill>
          <a:blip r:embed="rId2"/>
          <a:srcRect/>
          <a:stretch>
            <a:fillRect/>
          </a:stretch>
        </p:blipFill>
        <p:spPr bwMode="auto">
          <a:xfrm>
            <a:off x="4929190" y="3968035"/>
            <a:ext cx="3643338" cy="2507380"/>
          </a:xfrm>
          <a:prstGeom prst="rect">
            <a:avLst/>
          </a:prstGeom>
          <a:noFill/>
        </p:spPr>
      </p:pic>
      <p:pic>
        <p:nvPicPr>
          <p:cNvPr id="6146" name="Picture 2" descr="https://im1-tub-ru.yandex.net/i?id=55b1f6dba3a90ba175af11b327406db4&amp;n=33&amp;h=215&amp;w=313"/>
          <p:cNvPicPr>
            <a:picLocks noChangeAspect="1" noChangeArrowheads="1"/>
          </p:cNvPicPr>
          <p:nvPr/>
        </p:nvPicPr>
        <p:blipFill>
          <a:blip r:embed="rId3"/>
          <a:srcRect/>
          <a:stretch>
            <a:fillRect/>
          </a:stretch>
        </p:blipFill>
        <p:spPr bwMode="auto">
          <a:xfrm>
            <a:off x="1000100" y="3968034"/>
            <a:ext cx="3929090" cy="253279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28662" y="642918"/>
            <a:ext cx="5786478" cy="2677656"/>
          </a:xfrm>
          <a:prstGeom prst="rect">
            <a:avLst/>
          </a:prstGeom>
        </p:spPr>
        <p:txBody>
          <a:bodyPr wrap="square">
            <a:spAutoFit/>
          </a:bodyPr>
          <a:lstStyle/>
          <a:p>
            <a:r>
              <a:rPr lang="ru-RU" dirty="0" smtClean="0">
                <a:solidFill>
                  <a:srgbClr val="7030A0"/>
                </a:solidFill>
              </a:rPr>
              <a:t> </a:t>
            </a:r>
            <a:r>
              <a:rPr lang="ru-RU" sz="2400" dirty="0" smtClean="0">
                <a:solidFill>
                  <a:srgbClr val="7030A0"/>
                </a:solidFill>
              </a:rPr>
              <a:t>Праздники</a:t>
            </a:r>
            <a:r>
              <a:rPr lang="ru-RU" sz="2400" dirty="0" smtClean="0"/>
              <a:t>.</a:t>
            </a:r>
            <a:r>
              <a:rPr lang="en-US" sz="2400" dirty="0" smtClean="0"/>
              <a:t> </a:t>
            </a:r>
            <a:r>
              <a:rPr lang="ru-RU" dirty="0" smtClean="0"/>
              <a:t>Одна из характерных черт праздничных мероприятий по английскому языку – это воспитание уважения к культуре и народу своей страны и страны изучаемого языка, толерантное отношение к иной системе ценностей.. Например, при подготовке к празднованию Рождества, учащиеся учат стихи и песни, готовят инсценировки, посвященные данному празднику, тем самым пополняя и обогащая словарный </a:t>
            </a:r>
            <a:r>
              <a:rPr lang="en-US" dirty="0" smtClean="0"/>
              <a:t> </a:t>
            </a:r>
            <a:r>
              <a:rPr lang="ru-RU" dirty="0" smtClean="0"/>
              <a:t>запас и повышая свой уровень знаний. </a:t>
            </a:r>
            <a:endParaRPr lang="ru-RU" dirty="0"/>
          </a:p>
        </p:txBody>
      </p:sp>
      <p:pic>
        <p:nvPicPr>
          <p:cNvPr id="5122" name="Picture 2" descr="http://funnyenglish.su/wp-content/uploads/2013/03/Zanimatelnyiy-angliyskiy-1024x393.jpg"/>
          <p:cNvPicPr>
            <a:picLocks noChangeAspect="1" noChangeArrowheads="1"/>
          </p:cNvPicPr>
          <p:nvPr/>
        </p:nvPicPr>
        <p:blipFill>
          <a:blip r:embed="rId2"/>
          <a:srcRect/>
          <a:stretch>
            <a:fillRect/>
          </a:stretch>
        </p:blipFill>
        <p:spPr bwMode="auto">
          <a:xfrm>
            <a:off x="1214414" y="3254362"/>
            <a:ext cx="6715172" cy="313214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428604"/>
            <a:ext cx="5857916" cy="1231106"/>
          </a:xfrm>
          <a:prstGeom prst="rect">
            <a:avLst/>
          </a:prstGeom>
        </p:spPr>
        <p:txBody>
          <a:bodyPr wrap="square">
            <a:spAutoFit/>
          </a:bodyPr>
          <a:lstStyle/>
          <a:p>
            <a:r>
              <a:rPr lang="ru-RU" sz="2000" b="1" dirty="0" smtClean="0">
                <a:solidFill>
                  <a:srgbClr val="7030A0"/>
                </a:solidFill>
              </a:rPr>
              <a:t>Конкурсы по английскому языку</a:t>
            </a:r>
            <a:r>
              <a:rPr lang="ru-RU" sz="2000" dirty="0" smtClean="0">
                <a:solidFill>
                  <a:srgbClr val="7030A0"/>
                </a:solidFill>
              </a:rPr>
              <a:t> </a:t>
            </a:r>
            <a:r>
              <a:rPr lang="ru-RU" dirty="0" smtClean="0"/>
              <a:t>на школьном и муниципальном уровнях также имеют свои особенности. Как правило, они носят творческий характер (например, конкурс песен или сказок)</a:t>
            </a:r>
            <a:endParaRPr lang="ru-RU" dirty="0"/>
          </a:p>
        </p:txBody>
      </p:sp>
      <p:sp>
        <p:nvSpPr>
          <p:cNvPr id="4098" name="AutoShape 2" descr="http://preobragenka.ucoz.ru/_nw/9/6174808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0" name="AutoShape 4" descr="http://preobragenka.ucoz.ru/_nw/9/6174808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02" name="Picture 6" descr="http://preobragenka.ucoz.ru/_nw/9/61748082.jpg"/>
          <p:cNvPicPr>
            <a:picLocks noChangeAspect="1" noChangeArrowheads="1"/>
          </p:cNvPicPr>
          <p:nvPr/>
        </p:nvPicPr>
        <p:blipFill>
          <a:blip r:embed="rId2"/>
          <a:srcRect/>
          <a:stretch>
            <a:fillRect/>
          </a:stretch>
        </p:blipFill>
        <p:spPr bwMode="auto">
          <a:xfrm>
            <a:off x="7000892" y="357166"/>
            <a:ext cx="1895475" cy="1647825"/>
          </a:xfrm>
          <a:prstGeom prst="rect">
            <a:avLst/>
          </a:prstGeom>
          <a:noFill/>
        </p:spPr>
      </p:pic>
      <p:pic>
        <p:nvPicPr>
          <p:cNvPr id="8194" name="Picture 2" descr="https://i.mycdn.me/i?r=AyH4iRPQ2q0otWIFepML2LxR_zfMxlqKyWRjakih46evaQ"/>
          <p:cNvPicPr>
            <a:picLocks noChangeAspect="1" noChangeArrowheads="1"/>
          </p:cNvPicPr>
          <p:nvPr/>
        </p:nvPicPr>
        <p:blipFill>
          <a:blip r:embed="rId3"/>
          <a:srcRect/>
          <a:stretch>
            <a:fillRect/>
          </a:stretch>
        </p:blipFill>
        <p:spPr bwMode="auto">
          <a:xfrm>
            <a:off x="-2643238" y="-4000552"/>
            <a:ext cx="12192000" cy="3071834"/>
          </a:xfrm>
          <a:prstGeom prst="rect">
            <a:avLst/>
          </a:prstGeom>
          <a:noFill/>
        </p:spPr>
      </p:pic>
      <p:pic>
        <p:nvPicPr>
          <p:cNvPr id="8196" name="Picture 4" descr="https://i.mycdn.me/i?r=AyH4iRPQ2q0otWIFepML2LxR_zfMxlqKyWRjakih46evaQ"/>
          <p:cNvPicPr>
            <a:picLocks noChangeAspect="1" noChangeArrowheads="1"/>
          </p:cNvPicPr>
          <p:nvPr/>
        </p:nvPicPr>
        <p:blipFill>
          <a:blip r:embed="rId3"/>
          <a:srcRect/>
          <a:stretch>
            <a:fillRect/>
          </a:stretch>
        </p:blipFill>
        <p:spPr bwMode="auto">
          <a:xfrm>
            <a:off x="214282" y="2000240"/>
            <a:ext cx="6929486" cy="457203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TotalTime>
  <Words>746</Words>
  <Application>Microsoft Office PowerPoint</Application>
  <PresentationFormat>Экран (4:3)</PresentationFormat>
  <Paragraphs>36</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«Практика организации внеурочной деятельности по иностранному языку как средство развития социокультурных навыков в условиях современной школы» </vt:lpstr>
      <vt:lpstr>Внеурочная деятельность</vt:lpstr>
      <vt:lpstr>Цели внеурочной деятельности</vt:lpstr>
      <vt:lpstr>ПЛАНИРУЕМЫЕ РЕЗУЛЬТАТЫ И ЭФФЕКТЫ  ВНЕУРОЧНОЙ ДЕЯТЕЛЬНОСТИ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Проекты и мини- проекты</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«Практика организации внеурочной деятельности в школе в рамках реализации ФГОС ООО»</dc:title>
  <dc:creator>User</dc:creator>
  <cp:lastModifiedBy>User</cp:lastModifiedBy>
  <cp:revision>51</cp:revision>
  <dcterms:created xsi:type="dcterms:W3CDTF">2016-08-11T08:03:17Z</dcterms:created>
  <dcterms:modified xsi:type="dcterms:W3CDTF">2023-04-06T03:18:49Z</dcterms:modified>
</cp:coreProperties>
</file>