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4" r:id="rId18"/>
    <p:sldId id="275" r:id="rId1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0" d="100"/>
          <a:sy n="60" d="100"/>
        </p:scale>
        <p:origin x="1116" y="54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13D283B-88E8-4446-8632-4EB4AF039606}" type="datetimeFigureOut">
              <a:rPr lang="ru-RU" smtClean="0"/>
              <a:t>24.08.2022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6C2DA0B-E79D-4CA6-ADB7-B202166FDF8B}" type="slidenum">
              <a:rPr lang="ru-RU" smtClean="0"/>
              <a:t>‹#›</a:t>
            </a:fld>
            <a:endParaRPr lang="ru-RU"/>
          </a:p>
        </p:txBody>
      </p:sp>
    </p:spTree>
    <p:extLst>
      <p:ext uri="{BB962C8B-B14F-4D97-AF65-F5344CB8AC3E}">
        <p14:creationId xmlns:p14="http://schemas.microsoft.com/office/powerpoint/2010/main" val="33186221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13D283B-88E8-4446-8632-4EB4AF039606}" type="datetimeFigureOut">
              <a:rPr lang="ru-RU" smtClean="0"/>
              <a:t>24.08.2022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6C2DA0B-E79D-4CA6-ADB7-B202166FDF8B}" type="slidenum">
              <a:rPr lang="ru-RU" smtClean="0"/>
              <a:t>‹#›</a:t>
            </a:fld>
            <a:endParaRPr lang="ru-RU"/>
          </a:p>
        </p:txBody>
      </p:sp>
    </p:spTree>
    <p:extLst>
      <p:ext uri="{BB962C8B-B14F-4D97-AF65-F5344CB8AC3E}">
        <p14:creationId xmlns:p14="http://schemas.microsoft.com/office/powerpoint/2010/main" val="4489911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13D283B-88E8-4446-8632-4EB4AF039606}" type="datetimeFigureOut">
              <a:rPr lang="ru-RU" smtClean="0"/>
              <a:t>24.08.2022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6C2DA0B-E79D-4CA6-ADB7-B202166FDF8B}" type="slidenum">
              <a:rPr lang="ru-RU" smtClean="0"/>
              <a:t>‹#›</a:t>
            </a:fld>
            <a:endParaRPr lang="ru-RU"/>
          </a:p>
        </p:txBody>
      </p:sp>
    </p:spTree>
    <p:extLst>
      <p:ext uri="{BB962C8B-B14F-4D97-AF65-F5344CB8AC3E}">
        <p14:creationId xmlns:p14="http://schemas.microsoft.com/office/powerpoint/2010/main" val="13104276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13D283B-88E8-4446-8632-4EB4AF039606}" type="datetimeFigureOut">
              <a:rPr lang="ru-RU" smtClean="0"/>
              <a:t>24.08.2022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6C2DA0B-E79D-4CA6-ADB7-B202166FDF8B}" type="slidenum">
              <a:rPr lang="ru-RU" smtClean="0"/>
              <a:t>‹#›</a:t>
            </a:fld>
            <a:endParaRPr lang="ru-RU"/>
          </a:p>
        </p:txBody>
      </p:sp>
    </p:spTree>
    <p:extLst>
      <p:ext uri="{BB962C8B-B14F-4D97-AF65-F5344CB8AC3E}">
        <p14:creationId xmlns:p14="http://schemas.microsoft.com/office/powerpoint/2010/main" val="20639051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13D283B-88E8-4446-8632-4EB4AF039606}" type="datetimeFigureOut">
              <a:rPr lang="ru-RU" smtClean="0"/>
              <a:t>24.08.2022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6C2DA0B-E79D-4CA6-ADB7-B202166FDF8B}" type="slidenum">
              <a:rPr lang="ru-RU" smtClean="0"/>
              <a:t>‹#›</a:t>
            </a:fld>
            <a:endParaRPr lang="ru-RU"/>
          </a:p>
        </p:txBody>
      </p:sp>
    </p:spTree>
    <p:extLst>
      <p:ext uri="{BB962C8B-B14F-4D97-AF65-F5344CB8AC3E}">
        <p14:creationId xmlns:p14="http://schemas.microsoft.com/office/powerpoint/2010/main" val="26967828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13D283B-88E8-4446-8632-4EB4AF039606}" type="datetimeFigureOut">
              <a:rPr lang="ru-RU" smtClean="0"/>
              <a:t>24.08.2022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6C2DA0B-E79D-4CA6-ADB7-B202166FDF8B}" type="slidenum">
              <a:rPr lang="ru-RU" smtClean="0"/>
              <a:t>‹#›</a:t>
            </a:fld>
            <a:endParaRPr lang="ru-RU"/>
          </a:p>
        </p:txBody>
      </p:sp>
    </p:spTree>
    <p:extLst>
      <p:ext uri="{BB962C8B-B14F-4D97-AF65-F5344CB8AC3E}">
        <p14:creationId xmlns:p14="http://schemas.microsoft.com/office/powerpoint/2010/main" val="37308771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13D283B-88E8-4446-8632-4EB4AF039606}" type="datetimeFigureOut">
              <a:rPr lang="ru-RU" smtClean="0"/>
              <a:t>24.08.2022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6C2DA0B-E79D-4CA6-ADB7-B202166FDF8B}" type="slidenum">
              <a:rPr lang="ru-RU" smtClean="0"/>
              <a:t>‹#›</a:t>
            </a:fld>
            <a:endParaRPr lang="ru-RU"/>
          </a:p>
        </p:txBody>
      </p:sp>
    </p:spTree>
    <p:extLst>
      <p:ext uri="{BB962C8B-B14F-4D97-AF65-F5344CB8AC3E}">
        <p14:creationId xmlns:p14="http://schemas.microsoft.com/office/powerpoint/2010/main" val="485085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13D283B-88E8-4446-8632-4EB4AF039606}" type="datetimeFigureOut">
              <a:rPr lang="ru-RU" smtClean="0"/>
              <a:t>24.08.2022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6C2DA0B-E79D-4CA6-ADB7-B202166FDF8B}" type="slidenum">
              <a:rPr lang="ru-RU" smtClean="0"/>
              <a:t>‹#›</a:t>
            </a:fld>
            <a:endParaRPr lang="ru-RU"/>
          </a:p>
        </p:txBody>
      </p:sp>
    </p:spTree>
    <p:extLst>
      <p:ext uri="{BB962C8B-B14F-4D97-AF65-F5344CB8AC3E}">
        <p14:creationId xmlns:p14="http://schemas.microsoft.com/office/powerpoint/2010/main" val="8175536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13D283B-88E8-4446-8632-4EB4AF039606}" type="datetimeFigureOut">
              <a:rPr lang="ru-RU" smtClean="0"/>
              <a:t>24.08.2022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6C2DA0B-E79D-4CA6-ADB7-B202166FDF8B}" type="slidenum">
              <a:rPr lang="ru-RU" smtClean="0"/>
              <a:t>‹#›</a:t>
            </a:fld>
            <a:endParaRPr lang="ru-RU"/>
          </a:p>
        </p:txBody>
      </p:sp>
    </p:spTree>
    <p:extLst>
      <p:ext uri="{BB962C8B-B14F-4D97-AF65-F5344CB8AC3E}">
        <p14:creationId xmlns:p14="http://schemas.microsoft.com/office/powerpoint/2010/main" val="38501631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B13D283B-88E8-4446-8632-4EB4AF039606}" type="datetimeFigureOut">
              <a:rPr lang="ru-RU" smtClean="0"/>
              <a:t>24.08.2022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6C2DA0B-E79D-4CA6-ADB7-B202166FDF8B}" type="slidenum">
              <a:rPr lang="ru-RU" smtClean="0"/>
              <a:t>‹#›</a:t>
            </a:fld>
            <a:endParaRPr lang="ru-RU"/>
          </a:p>
        </p:txBody>
      </p:sp>
    </p:spTree>
    <p:extLst>
      <p:ext uri="{BB962C8B-B14F-4D97-AF65-F5344CB8AC3E}">
        <p14:creationId xmlns:p14="http://schemas.microsoft.com/office/powerpoint/2010/main" val="2019951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B13D283B-88E8-4446-8632-4EB4AF039606}" type="datetimeFigureOut">
              <a:rPr lang="ru-RU" smtClean="0"/>
              <a:t>24.08.2022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6C2DA0B-E79D-4CA6-ADB7-B202166FDF8B}" type="slidenum">
              <a:rPr lang="ru-RU" smtClean="0"/>
              <a:t>‹#›</a:t>
            </a:fld>
            <a:endParaRPr lang="ru-RU"/>
          </a:p>
        </p:txBody>
      </p:sp>
    </p:spTree>
    <p:extLst>
      <p:ext uri="{BB962C8B-B14F-4D97-AF65-F5344CB8AC3E}">
        <p14:creationId xmlns:p14="http://schemas.microsoft.com/office/powerpoint/2010/main" val="1175041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3D283B-88E8-4446-8632-4EB4AF039606}" type="datetimeFigureOut">
              <a:rPr lang="ru-RU" smtClean="0"/>
              <a:t>24.08.2022</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C2DA0B-E79D-4CA6-ADB7-B202166FDF8B}" type="slidenum">
              <a:rPr lang="ru-RU" smtClean="0"/>
              <a:t>‹#›</a:t>
            </a:fld>
            <a:endParaRPr lang="ru-RU"/>
          </a:p>
        </p:txBody>
      </p:sp>
    </p:spTree>
    <p:extLst>
      <p:ext uri="{BB962C8B-B14F-4D97-AF65-F5344CB8AC3E}">
        <p14:creationId xmlns:p14="http://schemas.microsoft.com/office/powerpoint/2010/main" val="2290449016"/>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pPr algn="ctr"/>
            <a:r>
              <a:rPr lang="ru-RU" dirty="0" smtClean="0">
                <a:solidFill>
                  <a:srgbClr val="0070C0"/>
                </a:solidFill>
              </a:rPr>
              <a:t>Читательская грамотность</a:t>
            </a:r>
            <a:br>
              <a:rPr lang="ru-RU" dirty="0" smtClean="0">
                <a:solidFill>
                  <a:srgbClr val="0070C0"/>
                </a:solidFill>
              </a:rPr>
            </a:br>
            <a:r>
              <a:rPr lang="ru-RU" dirty="0" smtClean="0">
                <a:solidFill>
                  <a:srgbClr val="0070C0"/>
                </a:solidFill>
              </a:rPr>
              <a:t>Работа с текстом </a:t>
            </a:r>
            <a:br>
              <a:rPr lang="ru-RU" dirty="0" smtClean="0">
                <a:solidFill>
                  <a:srgbClr val="0070C0"/>
                </a:solidFill>
              </a:rPr>
            </a:br>
            <a:r>
              <a:rPr lang="ru-RU" dirty="0" smtClean="0">
                <a:solidFill>
                  <a:srgbClr val="0070C0"/>
                </a:solidFill>
              </a:rPr>
              <a:t>(из опыта работы)</a:t>
            </a:r>
            <a:endParaRPr lang="ru-RU" dirty="0">
              <a:solidFill>
                <a:srgbClr val="0070C0"/>
              </a:solidFill>
            </a:endParaRPr>
          </a:p>
        </p:txBody>
      </p:sp>
      <p:sp>
        <p:nvSpPr>
          <p:cNvPr id="3" name="Подзаголовок 2"/>
          <p:cNvSpPr>
            <a:spLocks noGrp="1"/>
          </p:cNvSpPr>
          <p:nvPr>
            <p:ph type="subTitle" idx="1"/>
          </p:nvPr>
        </p:nvSpPr>
        <p:spPr/>
        <p:txBody>
          <a:bodyPr>
            <a:normAutofit/>
          </a:bodyPr>
          <a:lstStyle/>
          <a:p>
            <a:pPr algn="r"/>
            <a:r>
              <a:rPr lang="ru-RU" sz="4000" dirty="0" smtClean="0"/>
              <a:t>Тестова В.А.</a:t>
            </a:r>
            <a:endParaRPr lang="ru-RU" sz="4000" dirty="0"/>
          </a:p>
        </p:txBody>
      </p:sp>
    </p:spTree>
    <p:extLst>
      <p:ext uri="{BB962C8B-B14F-4D97-AF65-F5344CB8AC3E}">
        <p14:creationId xmlns:p14="http://schemas.microsoft.com/office/powerpoint/2010/main" val="12899327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img.labirint.ru/rcimg/4c2da87387c14d803ed3e75e6cb8c212/1920x1080/comments_pic/1417/5_bd4b3c233898070cffebf9257d6f2528_1398613757.jpg?1398614195"/>
          <p:cNvPicPr/>
          <p:nvPr/>
        </p:nvPicPr>
        <p:blipFill>
          <a:blip r:embed="rId2">
            <a:extLst>
              <a:ext uri="{28A0092B-C50C-407E-A947-70E740481C1C}">
                <a14:useLocalDpi xmlns:a14="http://schemas.microsoft.com/office/drawing/2010/main" val="0"/>
              </a:ext>
            </a:extLst>
          </a:blip>
          <a:srcRect/>
          <a:stretch>
            <a:fillRect/>
          </a:stretch>
        </p:blipFill>
        <p:spPr bwMode="auto">
          <a:xfrm>
            <a:off x="449179" y="0"/>
            <a:ext cx="10555705" cy="6577263"/>
          </a:xfrm>
          <a:prstGeom prst="rect">
            <a:avLst/>
          </a:prstGeom>
          <a:noFill/>
          <a:ln>
            <a:noFill/>
          </a:ln>
        </p:spPr>
      </p:pic>
    </p:spTree>
    <p:extLst>
      <p:ext uri="{BB962C8B-B14F-4D97-AF65-F5344CB8AC3E}">
        <p14:creationId xmlns:p14="http://schemas.microsoft.com/office/powerpoint/2010/main" val="2778700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for-teacher.ru/edu/data/img/pic-023em2adez-001.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21305" y="0"/>
            <a:ext cx="7044907" cy="6858000"/>
          </a:xfrm>
          <a:prstGeom prst="rect">
            <a:avLst/>
          </a:prstGeom>
          <a:noFill/>
          <a:ln>
            <a:noFill/>
          </a:ln>
        </p:spPr>
      </p:pic>
    </p:spTree>
    <p:extLst>
      <p:ext uri="{BB962C8B-B14F-4D97-AF65-F5344CB8AC3E}">
        <p14:creationId xmlns:p14="http://schemas.microsoft.com/office/powerpoint/2010/main" val="40854200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doc4web.ru/uploads/files/72/73118/hello_html_m64710ef7.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1495" y="208548"/>
            <a:ext cx="8309810" cy="6304548"/>
          </a:xfrm>
          <a:prstGeom prst="rect">
            <a:avLst/>
          </a:prstGeom>
          <a:noFill/>
          <a:ln>
            <a:noFill/>
          </a:ln>
        </p:spPr>
      </p:pic>
    </p:spTree>
    <p:extLst>
      <p:ext uri="{BB962C8B-B14F-4D97-AF65-F5344CB8AC3E}">
        <p14:creationId xmlns:p14="http://schemas.microsoft.com/office/powerpoint/2010/main" val="3886090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сказка спящая красавица на английском языке"/>
          <p:cNvPicPr/>
          <p:nvPr/>
        </p:nvPicPr>
        <p:blipFill>
          <a:blip r:embed="rId2">
            <a:extLst>
              <a:ext uri="{28A0092B-C50C-407E-A947-70E740481C1C}">
                <a14:useLocalDpi xmlns:a14="http://schemas.microsoft.com/office/drawing/2010/main" val="0"/>
              </a:ext>
            </a:extLst>
          </a:blip>
          <a:srcRect/>
          <a:stretch>
            <a:fillRect/>
          </a:stretch>
        </p:blipFill>
        <p:spPr bwMode="auto">
          <a:xfrm>
            <a:off x="157998" y="160420"/>
            <a:ext cx="5940425" cy="3818021"/>
          </a:xfrm>
          <a:prstGeom prst="rect">
            <a:avLst/>
          </a:prstGeom>
          <a:noFill/>
          <a:ln>
            <a:noFill/>
          </a:ln>
        </p:spPr>
      </p:pic>
      <p:sp>
        <p:nvSpPr>
          <p:cNvPr id="3" name="Прямоугольник 2"/>
          <p:cNvSpPr/>
          <p:nvPr/>
        </p:nvSpPr>
        <p:spPr>
          <a:xfrm>
            <a:off x="6098423" y="1318694"/>
            <a:ext cx="6096000" cy="4092274"/>
          </a:xfrm>
          <a:prstGeom prst="rect">
            <a:avLst/>
          </a:prstGeom>
        </p:spPr>
        <p:txBody>
          <a:bodyPr>
            <a:spAutoFit/>
          </a:bodyPr>
          <a:lstStyle/>
          <a:p>
            <a:pPr>
              <a:lnSpc>
                <a:spcPct val="107000"/>
              </a:lnSpc>
              <a:spcAft>
                <a:spcPts val="800"/>
              </a:spcAft>
            </a:pPr>
            <a:r>
              <a:rPr lang="en-US" b="1" dirty="0" smtClean="0">
                <a:solidFill>
                  <a:srgbClr val="333333"/>
                </a:solidFill>
                <a:effectLst/>
                <a:latin typeface="RobotoRegular"/>
                <a:ea typeface="Calibri" panose="020F0502020204030204" pitchFamily="34" charset="0"/>
                <a:cs typeface="Times New Roman" panose="02020603050405020304" pitchFamily="18" charset="0"/>
              </a:rPr>
              <a:t>Sleeping Beauty</a:t>
            </a:r>
            <a:endParaRPr lang="ru-RU" sz="2000" dirty="0" smtClean="0">
              <a:effectLst/>
              <a:latin typeface="Calibri" panose="020F0502020204030204" pitchFamily="34" charset="0"/>
              <a:ea typeface="Calibri" panose="020F0502020204030204" pitchFamily="34" charset="0"/>
              <a:cs typeface="Times New Roman" panose="02020603050405020304" pitchFamily="18" charset="0"/>
            </a:endParaRPr>
          </a:p>
          <a:p>
            <a:r>
              <a:rPr lang="en-US" dirty="0" smtClean="0">
                <a:solidFill>
                  <a:srgbClr val="333333"/>
                </a:solidFill>
                <a:effectLst/>
                <a:latin typeface="RobotoRegular"/>
                <a:ea typeface="Calibri" panose="020F0502020204030204" pitchFamily="34" charset="0"/>
                <a:cs typeface="Times New Roman" panose="02020603050405020304" pitchFamily="18" charset="0"/>
              </a:rPr>
              <a:t> One day, a good King and his beautiful Queen have a baby. They are very happy. "Let’s have a party," says the King. The King and Queen invite their friends to the party. They also invite seven good fairies. Today is the party! Everybody gives a present to the baby princess. The fairies also give presents. Their presents are very special. "You will be beautiful," says the first fairy. "You will be clever," says the second fairy. "You will be kind," says the third fairy. "You will sing," says the fourth fairy. "You will dance," says the fifth fairy. "You will always be happy," says the sixth fairy. Suddenly, somebody knocks on the palace door.</a:t>
            </a:r>
            <a:r>
              <a:rPr lang="ru-RU" dirty="0" smtClean="0">
                <a:effectLst/>
              </a:rPr>
              <a:t/>
            </a:r>
            <a:br>
              <a:rPr lang="ru-RU" dirty="0" smtClean="0">
                <a:effectLst/>
              </a:rPr>
            </a:br>
            <a:endParaRPr lang="ru-RU" dirty="0"/>
          </a:p>
        </p:txBody>
      </p:sp>
    </p:spTree>
    <p:extLst>
      <p:ext uri="{BB962C8B-B14F-4D97-AF65-F5344CB8AC3E}">
        <p14:creationId xmlns:p14="http://schemas.microsoft.com/office/powerpoint/2010/main" val="29452964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сказка златовласка и три медведя на английском языке"/>
          <p:cNvPicPr/>
          <p:nvPr/>
        </p:nvPicPr>
        <p:blipFill>
          <a:blip r:embed="rId2">
            <a:extLst>
              <a:ext uri="{28A0092B-C50C-407E-A947-70E740481C1C}">
                <a14:useLocalDpi xmlns:a14="http://schemas.microsoft.com/office/drawing/2010/main" val="0"/>
              </a:ext>
            </a:extLst>
          </a:blip>
          <a:srcRect/>
          <a:stretch>
            <a:fillRect/>
          </a:stretch>
        </p:blipFill>
        <p:spPr bwMode="auto">
          <a:xfrm>
            <a:off x="125914" y="0"/>
            <a:ext cx="5940425" cy="4219074"/>
          </a:xfrm>
          <a:prstGeom prst="rect">
            <a:avLst/>
          </a:prstGeom>
          <a:noFill/>
          <a:ln>
            <a:noFill/>
          </a:ln>
        </p:spPr>
      </p:pic>
      <p:sp>
        <p:nvSpPr>
          <p:cNvPr id="3" name="Прямоугольник 2"/>
          <p:cNvSpPr/>
          <p:nvPr/>
        </p:nvSpPr>
        <p:spPr>
          <a:xfrm>
            <a:off x="6066338" y="1521364"/>
            <a:ext cx="6125662" cy="3815275"/>
          </a:xfrm>
          <a:prstGeom prst="rect">
            <a:avLst/>
          </a:prstGeom>
        </p:spPr>
        <p:txBody>
          <a:bodyPr wrap="square">
            <a:spAutoFit/>
          </a:bodyPr>
          <a:lstStyle/>
          <a:p>
            <a:pPr>
              <a:lnSpc>
                <a:spcPct val="107000"/>
              </a:lnSpc>
              <a:spcAft>
                <a:spcPts val="800"/>
              </a:spcAft>
            </a:pPr>
            <a:r>
              <a:rPr lang="en-US" b="1" dirty="0" smtClean="0">
                <a:solidFill>
                  <a:srgbClr val="333333"/>
                </a:solidFill>
                <a:effectLst/>
                <a:latin typeface="RobotoRegular"/>
                <a:ea typeface="Calibri" panose="020F0502020204030204" pitchFamily="34" charset="0"/>
                <a:cs typeface="Times New Roman" panose="02020603050405020304" pitchFamily="18" charset="0"/>
              </a:rPr>
              <a:t>Goldilocks and the three bears </a:t>
            </a:r>
            <a:endParaRPr lang="ru-RU" sz="2000" dirty="0" smtClean="0">
              <a:effectLst/>
              <a:latin typeface="Calibri" panose="020F0502020204030204" pitchFamily="34" charset="0"/>
              <a:ea typeface="Calibri" panose="020F0502020204030204" pitchFamily="34" charset="0"/>
              <a:cs typeface="Times New Roman" panose="02020603050405020304" pitchFamily="18" charset="0"/>
            </a:endParaRPr>
          </a:p>
          <a:p>
            <a:r>
              <a:rPr lang="en-US" dirty="0" smtClean="0">
                <a:solidFill>
                  <a:srgbClr val="333333"/>
                </a:solidFill>
                <a:effectLst/>
                <a:latin typeface="RobotoRegular"/>
                <a:ea typeface="Calibri" panose="020F0502020204030204" pitchFamily="34" charset="0"/>
                <a:cs typeface="Times New Roman" panose="02020603050405020304" pitchFamily="18" charset="0"/>
              </a:rPr>
              <a:t>This is the story of a little girl. Her name is Goldilocks. She’s got golden hair. Everyone loves her. Every day she goes to the village. "Hello, Goldilocks! How are you?" everyone asks. Goldilocks smiles and says, "I’m fine. How are you?" Goldilocks is eating her dinner with her mother. She asks, "Why is the forest bad, Mother?" "There are dangerous animals in the forest, Goldilocks. Don’t go there!" says her mother. But Goldilocks wants to go there. She wants to see the animals. She wants to see the trees and flowers in the forest. She thinks about the forest every day.</a:t>
            </a:r>
            <a:r>
              <a:rPr lang="ru-RU" dirty="0" smtClean="0">
                <a:effectLst/>
              </a:rPr>
              <a:t/>
            </a:r>
            <a:br>
              <a:rPr lang="ru-RU" dirty="0" smtClean="0">
                <a:effectLst/>
              </a:rPr>
            </a:br>
            <a:endParaRPr lang="ru-RU" dirty="0"/>
          </a:p>
        </p:txBody>
      </p:sp>
    </p:spTree>
    <p:extLst>
      <p:ext uri="{BB962C8B-B14F-4D97-AF65-F5344CB8AC3E}">
        <p14:creationId xmlns:p14="http://schemas.microsoft.com/office/powerpoint/2010/main" val="13652507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сказка красная шапочка на английском языке"/>
          <p:cNvPicPr/>
          <p:nvPr/>
        </p:nvPicPr>
        <p:blipFill>
          <a:blip r:embed="rId2">
            <a:extLst>
              <a:ext uri="{28A0092B-C50C-407E-A947-70E740481C1C}">
                <a14:useLocalDpi xmlns:a14="http://schemas.microsoft.com/office/drawing/2010/main" val="0"/>
              </a:ext>
            </a:extLst>
          </a:blip>
          <a:srcRect/>
          <a:stretch>
            <a:fillRect/>
          </a:stretch>
        </p:blipFill>
        <p:spPr bwMode="auto">
          <a:xfrm>
            <a:off x="190081" y="169846"/>
            <a:ext cx="5940425" cy="3439628"/>
          </a:xfrm>
          <a:prstGeom prst="rect">
            <a:avLst/>
          </a:prstGeom>
          <a:noFill/>
          <a:ln>
            <a:noFill/>
          </a:ln>
        </p:spPr>
      </p:pic>
      <p:sp>
        <p:nvSpPr>
          <p:cNvPr id="3" name="Прямоугольник 2"/>
          <p:cNvSpPr/>
          <p:nvPr/>
        </p:nvSpPr>
        <p:spPr>
          <a:xfrm>
            <a:off x="6130506" y="1090863"/>
            <a:ext cx="6061494" cy="3538276"/>
          </a:xfrm>
          <a:prstGeom prst="rect">
            <a:avLst/>
          </a:prstGeom>
        </p:spPr>
        <p:txBody>
          <a:bodyPr wrap="square">
            <a:spAutoFit/>
          </a:bodyPr>
          <a:lstStyle/>
          <a:p>
            <a:pPr>
              <a:lnSpc>
                <a:spcPct val="107000"/>
              </a:lnSpc>
              <a:spcAft>
                <a:spcPts val="800"/>
              </a:spcAft>
            </a:pPr>
            <a:r>
              <a:rPr lang="en-US" b="1" dirty="0" smtClean="0">
                <a:solidFill>
                  <a:srgbClr val="333333"/>
                </a:solidFill>
                <a:effectLst/>
                <a:latin typeface="RobotoRegular"/>
                <a:ea typeface="Calibri" panose="020F0502020204030204" pitchFamily="34" charset="0"/>
                <a:cs typeface="Times New Roman" panose="02020603050405020304" pitchFamily="18" charset="0"/>
              </a:rPr>
              <a:t>Little Red Riding Hood </a:t>
            </a:r>
            <a:endParaRPr lang="ru-RU" sz="2000" dirty="0" smtClean="0">
              <a:effectLst/>
              <a:latin typeface="Calibri" panose="020F0502020204030204" pitchFamily="34" charset="0"/>
              <a:ea typeface="Calibri" panose="020F0502020204030204" pitchFamily="34" charset="0"/>
              <a:cs typeface="Times New Roman" panose="02020603050405020304" pitchFamily="18" charset="0"/>
            </a:endParaRPr>
          </a:p>
          <a:p>
            <a:r>
              <a:rPr lang="en-US" dirty="0" smtClean="0">
                <a:solidFill>
                  <a:srgbClr val="333333"/>
                </a:solidFill>
                <a:effectLst/>
                <a:latin typeface="RobotoRegular"/>
                <a:ea typeface="Calibri" panose="020F0502020204030204" pitchFamily="34" charset="0"/>
                <a:cs typeface="Times New Roman" panose="02020603050405020304" pitchFamily="18" charset="0"/>
              </a:rPr>
              <a:t>This is the story of Little Red Riding Hood. She’s got a red coat with a hood. She loves the coat. She wears it every day. She’s very happy today. It’s her birthday. Little Red Riding Hood’s father is a woodcutter. He works in the forest every day. A lot of animals live in the forest, and a wolf lives there too! Little Red Riding Hood’s mother says: "Grandmother is ill in bed. Go to her house. Take her some bread and jam. But be careful! A wolf lives in the forest!" "Yes, Mother," says Little Red Riding Hood. Little Red Riding Hood loves Grandmother. She is happy. She wants to see her</a:t>
            </a:r>
            <a:endParaRPr lang="ru-RU" dirty="0"/>
          </a:p>
        </p:txBody>
      </p:sp>
    </p:spTree>
    <p:extLst>
      <p:ext uri="{BB962C8B-B14F-4D97-AF65-F5344CB8AC3E}">
        <p14:creationId xmlns:p14="http://schemas.microsoft.com/office/powerpoint/2010/main" val="10311169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сказка три поросенка на английском языке"/>
          <p:cNvPicPr/>
          <p:nvPr/>
        </p:nvPicPr>
        <p:blipFill>
          <a:blip r:embed="rId2">
            <a:extLst>
              <a:ext uri="{28A0092B-C50C-407E-A947-70E740481C1C}">
                <a14:useLocalDpi xmlns:a14="http://schemas.microsoft.com/office/drawing/2010/main" val="0"/>
              </a:ext>
            </a:extLst>
          </a:blip>
          <a:srcRect/>
          <a:stretch>
            <a:fillRect/>
          </a:stretch>
        </p:blipFill>
        <p:spPr bwMode="auto">
          <a:xfrm>
            <a:off x="254250" y="206692"/>
            <a:ext cx="5921961" cy="3932171"/>
          </a:xfrm>
          <a:prstGeom prst="rect">
            <a:avLst/>
          </a:prstGeom>
          <a:noFill/>
          <a:ln>
            <a:noFill/>
          </a:ln>
        </p:spPr>
      </p:pic>
      <p:sp>
        <p:nvSpPr>
          <p:cNvPr id="3" name="Прямоугольник 2"/>
          <p:cNvSpPr/>
          <p:nvPr/>
        </p:nvSpPr>
        <p:spPr>
          <a:xfrm>
            <a:off x="6320590" y="206692"/>
            <a:ext cx="5566610" cy="6188104"/>
          </a:xfrm>
          <a:prstGeom prst="rect">
            <a:avLst/>
          </a:prstGeom>
        </p:spPr>
        <p:txBody>
          <a:bodyPr wrap="square">
            <a:spAutoFit/>
          </a:bodyPr>
          <a:lstStyle/>
          <a:p>
            <a:pPr>
              <a:lnSpc>
                <a:spcPct val="107000"/>
              </a:lnSpc>
              <a:spcAft>
                <a:spcPts val="800"/>
              </a:spcAft>
            </a:pPr>
            <a:r>
              <a:rPr lang="en-US" b="1" dirty="0" smtClean="0">
                <a:solidFill>
                  <a:srgbClr val="333333"/>
                </a:solidFill>
                <a:effectLst/>
                <a:latin typeface="RobotoRegular"/>
                <a:ea typeface="Calibri" panose="020F0502020204030204" pitchFamily="34" charset="0"/>
                <a:cs typeface="Times New Roman" panose="02020603050405020304" pitchFamily="18" charset="0"/>
              </a:rPr>
              <a:t>The three little pigs </a:t>
            </a:r>
            <a:endParaRPr lang="ru-RU"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dirty="0" smtClean="0">
                <a:solidFill>
                  <a:srgbClr val="333333"/>
                </a:solidFill>
                <a:effectLst/>
                <a:latin typeface="RobotoRegular"/>
                <a:ea typeface="Calibri" panose="020F0502020204030204" pitchFamily="34" charset="0"/>
                <a:cs typeface="Times New Roman" panose="02020603050405020304" pitchFamily="18" charset="0"/>
              </a:rPr>
              <a:t>The three little pigs are brothers. They are going into the forest. They want to build three houses. "Let’s build our houses here," says the first little pig, Percy. "Yes," says the second little pig, Peter. "That’s a good idea," says the third little pig, Patrick. The first little pig, Percy, gets some straw and he starts to build a house of straw. He sings, "Hum de hum, </a:t>
            </a:r>
            <a:r>
              <a:rPr lang="en-US" dirty="0" err="1" smtClean="0">
                <a:solidFill>
                  <a:srgbClr val="333333"/>
                </a:solidFill>
                <a:effectLst/>
                <a:latin typeface="RobotoRegular"/>
                <a:ea typeface="Calibri" panose="020F0502020204030204" pitchFamily="34" charset="0"/>
                <a:cs typeface="Times New Roman" panose="02020603050405020304" pitchFamily="18" charset="0"/>
              </a:rPr>
              <a:t>dum</a:t>
            </a:r>
            <a:r>
              <a:rPr lang="en-US" dirty="0" smtClean="0">
                <a:solidFill>
                  <a:srgbClr val="333333"/>
                </a:solidFill>
                <a:effectLst/>
                <a:latin typeface="RobotoRegular"/>
                <a:ea typeface="Calibri" panose="020F0502020204030204" pitchFamily="34" charset="0"/>
                <a:cs typeface="Times New Roman" panose="02020603050405020304" pitchFamily="18" charset="0"/>
              </a:rPr>
              <a:t> de </a:t>
            </a:r>
            <a:r>
              <a:rPr lang="en-US" dirty="0" err="1" smtClean="0">
                <a:solidFill>
                  <a:srgbClr val="333333"/>
                </a:solidFill>
                <a:effectLst/>
                <a:latin typeface="RobotoRegular"/>
                <a:ea typeface="Calibri" panose="020F0502020204030204" pitchFamily="34" charset="0"/>
                <a:cs typeface="Times New Roman" panose="02020603050405020304" pitchFamily="18" charset="0"/>
              </a:rPr>
              <a:t>dum</a:t>
            </a:r>
            <a:r>
              <a:rPr lang="en-US" dirty="0" smtClean="0">
                <a:solidFill>
                  <a:srgbClr val="333333"/>
                </a:solidFill>
                <a:effectLst/>
                <a:latin typeface="RobotoRegular"/>
                <a:ea typeface="Calibri" panose="020F0502020204030204" pitchFamily="34" charset="0"/>
                <a:cs typeface="Times New Roman" panose="02020603050405020304" pitchFamily="18" charset="0"/>
              </a:rPr>
              <a:t>, </a:t>
            </a:r>
            <a:r>
              <a:rPr lang="en-US" dirty="0" err="1" smtClean="0">
                <a:solidFill>
                  <a:srgbClr val="333333"/>
                </a:solidFill>
                <a:effectLst/>
                <a:latin typeface="RobotoRegular"/>
                <a:ea typeface="Calibri" panose="020F0502020204030204" pitchFamily="34" charset="0"/>
                <a:cs typeface="Times New Roman" panose="02020603050405020304" pitchFamily="18" charset="0"/>
              </a:rPr>
              <a:t>hee</a:t>
            </a:r>
            <a:r>
              <a:rPr lang="en-US" dirty="0" smtClean="0">
                <a:solidFill>
                  <a:srgbClr val="333333"/>
                </a:solidFill>
                <a:effectLst/>
                <a:latin typeface="RobotoRegular"/>
                <a:ea typeface="Calibri" panose="020F0502020204030204" pitchFamily="34" charset="0"/>
                <a:cs typeface="Times New Roman" panose="02020603050405020304" pitchFamily="18" charset="0"/>
              </a:rPr>
              <a:t> de </a:t>
            </a:r>
            <a:r>
              <a:rPr lang="en-US" dirty="0" err="1" smtClean="0">
                <a:solidFill>
                  <a:srgbClr val="333333"/>
                </a:solidFill>
                <a:effectLst/>
                <a:latin typeface="RobotoRegular"/>
                <a:ea typeface="Calibri" panose="020F0502020204030204" pitchFamily="34" charset="0"/>
                <a:cs typeface="Times New Roman" panose="02020603050405020304" pitchFamily="18" charset="0"/>
              </a:rPr>
              <a:t>dum</a:t>
            </a:r>
            <a:r>
              <a:rPr lang="en-US" dirty="0" smtClean="0">
                <a:solidFill>
                  <a:srgbClr val="333333"/>
                </a:solidFill>
                <a:effectLst/>
                <a:latin typeface="RobotoRegular"/>
                <a:ea typeface="Calibri" panose="020F0502020204030204" pitchFamily="34" charset="0"/>
                <a:cs typeface="Times New Roman" panose="02020603050405020304" pitchFamily="18" charset="0"/>
              </a:rPr>
              <a:t>, dee de hum," when he works. The second little pig, Peter, gets some wood and he starts to build a house of wood. He sings, "Hum de hum, </a:t>
            </a:r>
            <a:r>
              <a:rPr lang="en-US" dirty="0" err="1" smtClean="0">
                <a:solidFill>
                  <a:srgbClr val="333333"/>
                </a:solidFill>
                <a:effectLst/>
                <a:latin typeface="RobotoRegular"/>
                <a:ea typeface="Calibri" panose="020F0502020204030204" pitchFamily="34" charset="0"/>
                <a:cs typeface="Times New Roman" panose="02020603050405020304" pitchFamily="18" charset="0"/>
              </a:rPr>
              <a:t>dum</a:t>
            </a:r>
            <a:r>
              <a:rPr lang="en-US" dirty="0" smtClean="0">
                <a:solidFill>
                  <a:srgbClr val="333333"/>
                </a:solidFill>
                <a:effectLst/>
                <a:latin typeface="RobotoRegular"/>
                <a:ea typeface="Calibri" panose="020F0502020204030204" pitchFamily="34" charset="0"/>
                <a:cs typeface="Times New Roman" panose="02020603050405020304" pitchFamily="18" charset="0"/>
              </a:rPr>
              <a:t> de </a:t>
            </a:r>
            <a:r>
              <a:rPr lang="en-US" dirty="0" err="1" smtClean="0">
                <a:solidFill>
                  <a:srgbClr val="333333"/>
                </a:solidFill>
                <a:effectLst/>
                <a:latin typeface="RobotoRegular"/>
                <a:ea typeface="Calibri" panose="020F0502020204030204" pitchFamily="34" charset="0"/>
                <a:cs typeface="Times New Roman" panose="02020603050405020304" pitchFamily="18" charset="0"/>
              </a:rPr>
              <a:t>dum</a:t>
            </a:r>
            <a:r>
              <a:rPr lang="en-US" dirty="0" smtClean="0">
                <a:solidFill>
                  <a:srgbClr val="333333"/>
                </a:solidFill>
                <a:effectLst/>
                <a:latin typeface="RobotoRegular"/>
                <a:ea typeface="Calibri" panose="020F0502020204030204" pitchFamily="34" charset="0"/>
                <a:cs typeface="Times New Roman" panose="02020603050405020304" pitchFamily="18" charset="0"/>
              </a:rPr>
              <a:t>, </a:t>
            </a:r>
            <a:r>
              <a:rPr lang="en-US" dirty="0" err="1" smtClean="0">
                <a:solidFill>
                  <a:srgbClr val="333333"/>
                </a:solidFill>
                <a:effectLst/>
                <a:latin typeface="RobotoRegular"/>
                <a:ea typeface="Calibri" panose="020F0502020204030204" pitchFamily="34" charset="0"/>
                <a:cs typeface="Times New Roman" panose="02020603050405020304" pitchFamily="18" charset="0"/>
              </a:rPr>
              <a:t>hee</a:t>
            </a:r>
            <a:r>
              <a:rPr lang="en-US" dirty="0" smtClean="0">
                <a:solidFill>
                  <a:srgbClr val="333333"/>
                </a:solidFill>
                <a:effectLst/>
                <a:latin typeface="RobotoRegular"/>
                <a:ea typeface="Calibri" panose="020F0502020204030204" pitchFamily="34" charset="0"/>
                <a:cs typeface="Times New Roman" panose="02020603050405020304" pitchFamily="18" charset="0"/>
              </a:rPr>
              <a:t> de </a:t>
            </a:r>
            <a:r>
              <a:rPr lang="en-US" dirty="0" err="1" smtClean="0">
                <a:solidFill>
                  <a:srgbClr val="333333"/>
                </a:solidFill>
                <a:effectLst/>
                <a:latin typeface="RobotoRegular"/>
                <a:ea typeface="Calibri" panose="020F0502020204030204" pitchFamily="34" charset="0"/>
                <a:cs typeface="Times New Roman" panose="02020603050405020304" pitchFamily="18" charset="0"/>
              </a:rPr>
              <a:t>dum</a:t>
            </a:r>
            <a:r>
              <a:rPr lang="en-US" dirty="0" smtClean="0">
                <a:solidFill>
                  <a:srgbClr val="333333"/>
                </a:solidFill>
                <a:effectLst/>
                <a:latin typeface="RobotoRegular"/>
                <a:ea typeface="Calibri" panose="020F0502020204030204" pitchFamily="34" charset="0"/>
                <a:cs typeface="Times New Roman" panose="02020603050405020304" pitchFamily="18" charset="0"/>
              </a:rPr>
              <a:t>, dee de hum," when he works. The third pig, Patrick, is very clever. He gets some bricks and he starts to build a house of bricks. He sings, "Hum de hum, </a:t>
            </a:r>
            <a:r>
              <a:rPr lang="en-US" dirty="0" err="1" smtClean="0">
                <a:solidFill>
                  <a:srgbClr val="333333"/>
                </a:solidFill>
                <a:effectLst/>
                <a:latin typeface="RobotoRegular"/>
                <a:ea typeface="Calibri" panose="020F0502020204030204" pitchFamily="34" charset="0"/>
                <a:cs typeface="Times New Roman" panose="02020603050405020304" pitchFamily="18" charset="0"/>
              </a:rPr>
              <a:t>dum</a:t>
            </a:r>
            <a:r>
              <a:rPr lang="en-US" dirty="0" smtClean="0">
                <a:solidFill>
                  <a:srgbClr val="333333"/>
                </a:solidFill>
                <a:effectLst/>
                <a:latin typeface="RobotoRegular"/>
                <a:ea typeface="Calibri" panose="020F0502020204030204" pitchFamily="34" charset="0"/>
                <a:cs typeface="Times New Roman" panose="02020603050405020304" pitchFamily="18" charset="0"/>
              </a:rPr>
              <a:t> de </a:t>
            </a:r>
            <a:r>
              <a:rPr lang="en-US" dirty="0" err="1" smtClean="0">
                <a:solidFill>
                  <a:srgbClr val="333333"/>
                </a:solidFill>
                <a:effectLst/>
                <a:latin typeface="RobotoRegular"/>
                <a:ea typeface="Calibri" panose="020F0502020204030204" pitchFamily="34" charset="0"/>
                <a:cs typeface="Times New Roman" panose="02020603050405020304" pitchFamily="18" charset="0"/>
              </a:rPr>
              <a:t>dum</a:t>
            </a:r>
            <a:r>
              <a:rPr lang="en-US" dirty="0" smtClean="0">
                <a:solidFill>
                  <a:srgbClr val="333333"/>
                </a:solidFill>
                <a:effectLst/>
                <a:latin typeface="RobotoRegular"/>
                <a:ea typeface="Calibri" panose="020F0502020204030204" pitchFamily="34" charset="0"/>
                <a:cs typeface="Times New Roman" panose="02020603050405020304" pitchFamily="18" charset="0"/>
              </a:rPr>
              <a:t>, </a:t>
            </a:r>
            <a:r>
              <a:rPr lang="en-US" dirty="0" err="1" smtClean="0">
                <a:solidFill>
                  <a:srgbClr val="333333"/>
                </a:solidFill>
                <a:effectLst/>
                <a:latin typeface="RobotoRegular"/>
                <a:ea typeface="Calibri" panose="020F0502020204030204" pitchFamily="34" charset="0"/>
                <a:cs typeface="Times New Roman" panose="02020603050405020304" pitchFamily="18" charset="0"/>
              </a:rPr>
              <a:t>hee</a:t>
            </a:r>
            <a:r>
              <a:rPr lang="en-US" dirty="0" smtClean="0">
                <a:solidFill>
                  <a:srgbClr val="333333"/>
                </a:solidFill>
                <a:effectLst/>
                <a:latin typeface="RobotoRegular"/>
                <a:ea typeface="Calibri" panose="020F0502020204030204" pitchFamily="34" charset="0"/>
                <a:cs typeface="Times New Roman" panose="02020603050405020304" pitchFamily="18" charset="0"/>
              </a:rPr>
              <a:t> de </a:t>
            </a:r>
            <a:r>
              <a:rPr lang="en-US" dirty="0" err="1" smtClean="0">
                <a:solidFill>
                  <a:srgbClr val="333333"/>
                </a:solidFill>
                <a:effectLst/>
                <a:latin typeface="RobotoRegular"/>
                <a:ea typeface="Calibri" panose="020F0502020204030204" pitchFamily="34" charset="0"/>
                <a:cs typeface="Times New Roman" panose="02020603050405020304" pitchFamily="18" charset="0"/>
              </a:rPr>
              <a:t>dum</a:t>
            </a:r>
            <a:r>
              <a:rPr lang="en-US" dirty="0" smtClean="0">
                <a:solidFill>
                  <a:srgbClr val="333333"/>
                </a:solidFill>
                <a:effectLst/>
                <a:latin typeface="RobotoRegular"/>
                <a:ea typeface="Calibri" panose="020F0502020204030204" pitchFamily="34" charset="0"/>
                <a:cs typeface="Times New Roman" panose="02020603050405020304" pitchFamily="18" charset="0"/>
              </a:rPr>
              <a:t>, dee de hum," when he works. Now all the houses are ready. The three little pigs make a fence and they paint it red.</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
            </a:r>
            <a:br>
              <a:rPr lang="ru-RU" sz="2000" dirty="0" smtClean="0">
                <a:effectLst/>
                <a:latin typeface="Calibri" panose="020F0502020204030204" pitchFamily="34" charset="0"/>
                <a:ea typeface="Calibri" panose="020F0502020204030204" pitchFamily="34" charset="0"/>
                <a:cs typeface="Times New Roman" panose="02020603050405020304" pitchFamily="18" charset="0"/>
              </a:rPr>
            </a:b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
            </a:r>
            <a:br>
              <a:rPr lang="ru-RU" sz="2000" dirty="0" smtClean="0">
                <a:effectLst/>
                <a:latin typeface="Calibri" panose="020F0502020204030204" pitchFamily="34" charset="0"/>
                <a:ea typeface="Calibri" panose="020F0502020204030204" pitchFamily="34" charset="0"/>
                <a:cs typeface="Times New Roman" panose="02020603050405020304" pitchFamily="18" charset="0"/>
              </a:rPr>
            </a:b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825153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Box 1"/>
          <p:cNvSpPr txBox="1">
            <a:spLocks noChangeArrowheads="1"/>
          </p:cNvSpPr>
          <p:nvPr/>
        </p:nvSpPr>
        <p:spPr bwMode="auto">
          <a:xfrm>
            <a:off x="673767" y="320843"/>
            <a:ext cx="11101137" cy="5016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onstantia" panose="02030602050306030303" pitchFamily="18" charset="0"/>
              </a:defRPr>
            </a:lvl1pPr>
            <a:lvl2pPr marL="742950" indent="-285750">
              <a:defRPr>
                <a:solidFill>
                  <a:schemeClr val="tx1"/>
                </a:solidFill>
                <a:latin typeface="Constantia" panose="02030602050306030303" pitchFamily="18" charset="0"/>
              </a:defRPr>
            </a:lvl2pPr>
            <a:lvl3pPr marL="1143000" indent="-228600">
              <a:defRPr>
                <a:solidFill>
                  <a:schemeClr val="tx1"/>
                </a:solidFill>
                <a:latin typeface="Constantia" panose="02030602050306030303" pitchFamily="18" charset="0"/>
              </a:defRPr>
            </a:lvl3pPr>
            <a:lvl4pPr marL="1600200" indent="-228600">
              <a:defRPr>
                <a:solidFill>
                  <a:schemeClr val="tx1"/>
                </a:solidFill>
                <a:latin typeface="Constantia" panose="02030602050306030303" pitchFamily="18" charset="0"/>
              </a:defRPr>
            </a:lvl4pPr>
            <a:lvl5pPr marL="2057400" indent="-228600">
              <a:defRPr>
                <a:solidFill>
                  <a:schemeClr val="tx1"/>
                </a:solidFill>
                <a:latin typeface="Constantia" panose="02030602050306030303" pitchFamily="18" charset="0"/>
              </a:defRPr>
            </a:lvl5pPr>
            <a:lvl6pPr marL="2514600" indent="-228600" fontAlgn="base">
              <a:spcBef>
                <a:spcPct val="0"/>
              </a:spcBef>
              <a:spcAft>
                <a:spcPct val="0"/>
              </a:spcAft>
              <a:defRPr>
                <a:solidFill>
                  <a:schemeClr val="tx1"/>
                </a:solidFill>
                <a:latin typeface="Constantia" panose="02030602050306030303" pitchFamily="18" charset="0"/>
              </a:defRPr>
            </a:lvl6pPr>
            <a:lvl7pPr marL="2971800" indent="-228600" fontAlgn="base">
              <a:spcBef>
                <a:spcPct val="0"/>
              </a:spcBef>
              <a:spcAft>
                <a:spcPct val="0"/>
              </a:spcAft>
              <a:defRPr>
                <a:solidFill>
                  <a:schemeClr val="tx1"/>
                </a:solidFill>
                <a:latin typeface="Constantia" panose="02030602050306030303" pitchFamily="18" charset="0"/>
              </a:defRPr>
            </a:lvl7pPr>
            <a:lvl8pPr marL="3429000" indent="-228600" fontAlgn="base">
              <a:spcBef>
                <a:spcPct val="0"/>
              </a:spcBef>
              <a:spcAft>
                <a:spcPct val="0"/>
              </a:spcAft>
              <a:defRPr>
                <a:solidFill>
                  <a:schemeClr val="tx1"/>
                </a:solidFill>
                <a:latin typeface="Constantia" panose="02030602050306030303" pitchFamily="18" charset="0"/>
              </a:defRPr>
            </a:lvl8pPr>
            <a:lvl9pPr marL="3886200" indent="-228600" fontAlgn="base">
              <a:spcBef>
                <a:spcPct val="0"/>
              </a:spcBef>
              <a:spcAft>
                <a:spcPct val="0"/>
              </a:spcAft>
              <a:defRPr>
                <a:solidFill>
                  <a:schemeClr val="tx1"/>
                </a:solidFill>
                <a:latin typeface="Constantia" panose="02030602050306030303" pitchFamily="18" charset="0"/>
              </a:defRPr>
            </a:lvl9pPr>
          </a:lstStyle>
          <a:p>
            <a:r>
              <a:rPr lang="en-US" altLang="ru-RU" sz="4000" dirty="0"/>
              <a:t>There is a big house in the </a:t>
            </a:r>
            <a:r>
              <a:rPr lang="en-US" altLang="ru-RU" sz="4000" dirty="0" err="1"/>
              <a:t>centre</a:t>
            </a:r>
            <a:r>
              <a:rPr lang="en-US" altLang="ru-RU" sz="4000" dirty="0"/>
              <a:t> of the picture. </a:t>
            </a:r>
          </a:p>
          <a:p>
            <a:r>
              <a:rPr lang="en-US" altLang="ru-RU" sz="4000" dirty="0"/>
              <a:t>The house is yellow with red roof. </a:t>
            </a:r>
          </a:p>
          <a:p>
            <a:r>
              <a:rPr lang="en-US" altLang="ru-RU" sz="4000" dirty="0"/>
              <a:t>There  are  two windows in the house and one door. To the left of the house there is a green tree.</a:t>
            </a:r>
          </a:p>
          <a:p>
            <a:r>
              <a:rPr lang="en-US" altLang="ru-RU" sz="4000" dirty="0"/>
              <a:t>To the right of the house there are two flowers. One flower is red, the second flower is blue. Under the tree there is a black dog. </a:t>
            </a:r>
          </a:p>
          <a:p>
            <a:r>
              <a:rPr lang="en-US" altLang="ru-RU" sz="4000" dirty="0"/>
              <a:t>On tree there is a white fat cat.</a:t>
            </a:r>
            <a:endParaRPr lang="ru-RU" altLang="ru-RU" sz="4000" dirty="0"/>
          </a:p>
        </p:txBody>
      </p:sp>
    </p:spTree>
    <p:extLst>
      <p:ext uri="{BB962C8B-B14F-4D97-AF65-F5344CB8AC3E}">
        <p14:creationId xmlns:p14="http://schemas.microsoft.com/office/powerpoint/2010/main" val="29486512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Безымянный.bmp"/>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52337" y="0"/>
            <a:ext cx="856648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246839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65018" y="451262"/>
            <a:ext cx="11526982" cy="5888279"/>
          </a:xfrm>
          <a:prstGeom prst="rect">
            <a:avLst/>
          </a:prstGeom>
        </p:spPr>
        <p:txBody>
          <a:bodyPr wrap="square">
            <a:spAutoFit/>
          </a:bodyPr>
          <a:lstStyle/>
          <a:p>
            <a:pPr fontAlgn="base">
              <a:lnSpc>
                <a:spcPct val="107000"/>
              </a:lnSpc>
              <a:spcAft>
                <a:spcPts val="800"/>
              </a:spcAft>
            </a:pPr>
            <a:r>
              <a:rPr lang="ru-RU" sz="4400" dirty="0" smtClean="0">
                <a:solidFill>
                  <a:srgbClr val="00B050"/>
                </a:solidFill>
                <a:effectLst/>
                <a:latin typeface="Monotype Corsiva" panose="03010101010201010101" pitchFamily="66" charset="0"/>
                <a:ea typeface="Times New Roman" panose="02020603050405020304" pitchFamily="18" charset="0"/>
                <a:cs typeface="Times New Roman" panose="02020603050405020304" pitchFamily="18" charset="0"/>
              </a:rPr>
              <a:t>Предлагаю Вам подборку заданий по читательской грамотности. Данные тексты очень простые и служат, скорее, не для проверки знаний, а для их отработки. При выполнении заданий тексты раздаются учащимся на 10-15 минут. При составлении тестов для чтения использовался лексический минимум, соответствующий словарному запасу учащихся.  </a:t>
            </a:r>
            <a:endParaRPr lang="ru-RU" sz="4400" dirty="0">
              <a:solidFill>
                <a:srgbClr val="00B050"/>
              </a:solidFill>
              <a:effectLst/>
              <a:latin typeface="Monotype Corsiva" panose="03010101010201010101" pitchFamily="66"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87955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66899" y="641269"/>
            <a:ext cx="10949049" cy="4805162"/>
          </a:xfrm>
          <a:prstGeom prst="rect">
            <a:avLst/>
          </a:prstGeom>
        </p:spPr>
        <p:txBody>
          <a:bodyPr wrap="square">
            <a:spAutoFit/>
          </a:bodyPr>
          <a:lstStyle/>
          <a:p>
            <a:pPr fontAlgn="base">
              <a:lnSpc>
                <a:spcPct val="107000"/>
              </a:lnSpc>
              <a:spcAft>
                <a:spcPts val="800"/>
              </a:spcAft>
            </a:pPr>
            <a:r>
              <a:rPr lang="en-US" sz="3600"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This is Rose. She's ten. She has got a big family. Rose has got a dad, a mum, two sisters, two brothers, a granny and a grandad. This is her dad. His name is Sam. This is her mum. Her name is Liz. These are her sisters. Their names are Pam and </a:t>
            </a:r>
            <a:r>
              <a:rPr lang="en-US" sz="3600" dirty="0" err="1"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Lolly</a:t>
            </a:r>
            <a:r>
              <a:rPr lang="en-US" sz="3600"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 These are her brothers. Their names are Tim and </a:t>
            </a:r>
            <a:r>
              <a:rPr lang="en-US" sz="3600" dirty="0" err="1"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Bim</a:t>
            </a:r>
            <a:r>
              <a:rPr lang="en-US" sz="3600"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 This is her granny. Her name is Susie. This is her grandad. </a:t>
            </a:r>
            <a:r>
              <a:rPr lang="ru-RU" sz="3600" dirty="0" err="1"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His</a:t>
            </a:r>
            <a:r>
              <a:rPr lang="ru-RU" sz="3600"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 </a:t>
            </a:r>
            <a:r>
              <a:rPr lang="ru-RU" sz="3600" dirty="0" err="1"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name</a:t>
            </a:r>
            <a:r>
              <a:rPr lang="ru-RU" sz="3600"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 </a:t>
            </a:r>
            <a:r>
              <a:rPr lang="ru-RU" sz="3600" dirty="0" err="1"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is</a:t>
            </a:r>
            <a:r>
              <a:rPr lang="ru-RU" sz="3600"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 </a:t>
            </a:r>
            <a:r>
              <a:rPr lang="ru-RU" sz="3600" dirty="0" err="1"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Tom</a:t>
            </a:r>
            <a:r>
              <a:rPr lang="ru-RU" sz="3600"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a:t>
            </a:r>
            <a:endParaRPr lang="ru-RU" sz="3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39282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76894" y="-82346"/>
            <a:ext cx="11174680" cy="6133602"/>
          </a:xfrm>
          <a:prstGeom prst="rect">
            <a:avLst/>
          </a:prstGeom>
        </p:spPr>
        <p:txBody>
          <a:bodyPr wrap="square">
            <a:spAutoFit/>
          </a:bodyPr>
          <a:lstStyle/>
          <a:p>
            <a:pPr fontAlgn="base">
              <a:lnSpc>
                <a:spcPct val="107000"/>
              </a:lnSpc>
              <a:spcAft>
                <a:spcPts val="800"/>
              </a:spcAft>
            </a:pPr>
            <a:r>
              <a:rPr lang="ru-RU" u="sng"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Задания к тексту.</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pPr>
            <a:r>
              <a:rPr lang="ru-RU"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Упражнение 1. Подбери к русским словам английские слова из текста.</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fontAlgn="base">
              <a:lnSpc>
                <a:spcPct val="107000"/>
              </a:lnSpc>
              <a:spcAft>
                <a:spcPts val="0"/>
              </a:spcAft>
              <a:buSzPts val="1000"/>
              <a:buFont typeface="Wingdings" panose="05000000000000000000" pitchFamily="2" charset="2"/>
              <a:buChar char=""/>
              <a:tabLst>
                <a:tab pos="457200" algn="l"/>
              </a:tabLst>
            </a:pPr>
            <a:r>
              <a:rPr lang="ru-RU"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десять —</a:t>
            </a:r>
            <a:endParaRPr lang="ru-RU" sz="14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fontAlgn="base">
              <a:lnSpc>
                <a:spcPct val="107000"/>
              </a:lnSpc>
              <a:spcAft>
                <a:spcPts val="0"/>
              </a:spcAft>
              <a:buSzPts val="1000"/>
              <a:buFont typeface="Wingdings" panose="05000000000000000000" pitchFamily="2" charset="2"/>
              <a:buChar char=""/>
              <a:tabLst>
                <a:tab pos="457200" algn="l"/>
              </a:tabLst>
            </a:pPr>
            <a:r>
              <a:rPr lang="ru-RU"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семья —</a:t>
            </a:r>
            <a:endParaRPr lang="ru-RU" sz="14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fontAlgn="base">
              <a:lnSpc>
                <a:spcPct val="107000"/>
              </a:lnSpc>
              <a:spcAft>
                <a:spcPts val="0"/>
              </a:spcAft>
              <a:buSzPts val="1000"/>
              <a:buFont typeface="Wingdings" panose="05000000000000000000" pitchFamily="2" charset="2"/>
              <a:buChar char=""/>
              <a:tabLst>
                <a:tab pos="457200" algn="l"/>
              </a:tabLst>
            </a:pPr>
            <a:r>
              <a:rPr lang="ru-RU"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дедушка —</a:t>
            </a:r>
            <a:endParaRPr lang="ru-RU" sz="14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fontAlgn="base">
              <a:lnSpc>
                <a:spcPct val="107000"/>
              </a:lnSpc>
              <a:spcAft>
                <a:spcPts val="0"/>
              </a:spcAft>
              <a:buSzPts val="1000"/>
              <a:buFont typeface="Wingdings" panose="05000000000000000000" pitchFamily="2" charset="2"/>
              <a:buChar char=""/>
              <a:tabLst>
                <a:tab pos="457200" algn="l"/>
              </a:tabLst>
            </a:pPr>
            <a:r>
              <a:rPr lang="ru-RU"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бабушка —</a:t>
            </a:r>
            <a:endParaRPr lang="ru-RU" sz="14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fontAlgn="base">
              <a:lnSpc>
                <a:spcPct val="107000"/>
              </a:lnSpc>
              <a:spcAft>
                <a:spcPts val="0"/>
              </a:spcAft>
              <a:buSzPts val="1000"/>
              <a:buFont typeface="Wingdings" panose="05000000000000000000" pitchFamily="2" charset="2"/>
              <a:buChar char=""/>
              <a:tabLst>
                <a:tab pos="457200" algn="l"/>
              </a:tabLst>
            </a:pPr>
            <a:r>
              <a:rPr lang="ru-RU"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сестры —</a:t>
            </a:r>
            <a:endParaRPr lang="ru-RU" sz="14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pPr>
            <a:r>
              <a:rPr lang="ru-RU"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Упражнение 2. Дополни предложения в соответствии с текстом.</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fontAlgn="base">
              <a:lnSpc>
                <a:spcPct val="107000"/>
              </a:lnSpc>
              <a:spcAft>
                <a:spcPts val="0"/>
              </a:spcAft>
              <a:buFont typeface="+mj-lt"/>
              <a:buAutoNum type="arabicPeriod"/>
              <a:tabLst>
                <a:tab pos="457200" algn="l"/>
              </a:tabLst>
            </a:pPr>
            <a:r>
              <a:rPr lang="ru-RU" dirty="0" err="1"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She</a:t>
            </a:r>
            <a:r>
              <a:rPr lang="ru-RU"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 </a:t>
            </a:r>
            <a:r>
              <a:rPr lang="ru-RU" dirty="0" err="1"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has</a:t>
            </a:r>
            <a:r>
              <a:rPr lang="ru-RU"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 </a:t>
            </a:r>
            <a:r>
              <a:rPr lang="ru-RU" dirty="0" err="1"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got</a:t>
            </a:r>
            <a:r>
              <a:rPr lang="ru-RU"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 а …</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fontAlgn="base">
              <a:lnSpc>
                <a:spcPct val="107000"/>
              </a:lnSpc>
              <a:spcAft>
                <a:spcPts val="0"/>
              </a:spcAft>
              <a:buFont typeface="+mj-lt"/>
              <a:buAutoNum type="arabicPeriod"/>
              <a:tabLst>
                <a:tab pos="457200" algn="l"/>
              </a:tabLst>
            </a:pPr>
            <a:r>
              <a:rPr lang="en-US"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Rose has got a dad, a mum, two…</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fontAlgn="base">
              <a:lnSpc>
                <a:spcPct val="107000"/>
              </a:lnSpc>
              <a:spcAft>
                <a:spcPts val="0"/>
              </a:spcAft>
              <a:buFont typeface="+mj-lt"/>
              <a:buAutoNum type="arabicPeriod"/>
              <a:tabLst>
                <a:tab pos="457200" algn="l"/>
              </a:tabLst>
            </a:pPr>
            <a:r>
              <a:rPr lang="en-US"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This is her mum. Her…</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fontAlgn="base">
              <a:lnSpc>
                <a:spcPct val="107000"/>
              </a:lnSpc>
              <a:spcAft>
                <a:spcPts val="0"/>
              </a:spcAft>
              <a:buFont typeface="+mj-lt"/>
              <a:buAutoNum type="arabicPeriod"/>
              <a:tabLst>
                <a:tab pos="457200" algn="l"/>
              </a:tabLst>
            </a:pPr>
            <a:r>
              <a:rPr lang="en-US"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These are her brothers. Their…</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fontAlgn="base">
              <a:lnSpc>
                <a:spcPct val="107000"/>
              </a:lnSpc>
              <a:spcAft>
                <a:spcPts val="0"/>
              </a:spcAft>
              <a:buFont typeface="+mj-lt"/>
              <a:buAutoNum type="arabicPeriod"/>
              <a:tabLst>
                <a:tab pos="457200" algn="l"/>
              </a:tabLst>
            </a:pPr>
            <a:r>
              <a:rPr lang="en-US"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This is her grandad. His…</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pPr>
            <a:r>
              <a:rPr lang="ru-RU"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Упражнение 3. Выбери и обведи номера предложений, которые соответствуют тексту.</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fontAlgn="base">
              <a:lnSpc>
                <a:spcPct val="107000"/>
              </a:lnSpc>
              <a:spcAft>
                <a:spcPts val="0"/>
              </a:spcAft>
              <a:buFont typeface="+mj-lt"/>
              <a:buAutoNum type="arabicPeriod"/>
              <a:tabLst>
                <a:tab pos="457200" algn="l"/>
              </a:tabLst>
            </a:pPr>
            <a:r>
              <a:rPr lang="ru-RU" dirty="0" err="1"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This</a:t>
            </a:r>
            <a:r>
              <a:rPr lang="ru-RU"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 </a:t>
            </a:r>
            <a:r>
              <a:rPr lang="ru-RU" dirty="0" err="1"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is</a:t>
            </a:r>
            <a:r>
              <a:rPr lang="ru-RU"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 </a:t>
            </a:r>
            <a:r>
              <a:rPr lang="ru-RU" dirty="0" err="1"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Rose</a:t>
            </a:r>
            <a:r>
              <a:rPr lang="ru-RU"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fontAlgn="base">
              <a:lnSpc>
                <a:spcPct val="107000"/>
              </a:lnSpc>
              <a:spcAft>
                <a:spcPts val="0"/>
              </a:spcAft>
              <a:buFont typeface="+mj-lt"/>
              <a:buAutoNum type="arabicPeriod"/>
              <a:tabLst>
                <a:tab pos="457200" algn="l"/>
              </a:tabLst>
            </a:pPr>
            <a:r>
              <a:rPr lang="ru-RU" dirty="0" err="1"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She</a:t>
            </a:r>
            <a:r>
              <a:rPr lang="ru-RU"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 </a:t>
            </a:r>
            <a:r>
              <a:rPr lang="ru-RU" dirty="0" err="1"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is</a:t>
            </a:r>
            <a:r>
              <a:rPr lang="ru-RU"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 </a:t>
            </a:r>
            <a:r>
              <a:rPr lang="ru-RU" dirty="0" err="1"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eight</a:t>
            </a:r>
            <a:r>
              <a:rPr lang="ru-RU"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fontAlgn="base">
              <a:lnSpc>
                <a:spcPct val="107000"/>
              </a:lnSpc>
              <a:spcAft>
                <a:spcPts val="0"/>
              </a:spcAft>
              <a:buFont typeface="+mj-lt"/>
              <a:buAutoNum type="arabicPeriod"/>
              <a:tabLst>
                <a:tab pos="457200" algn="l"/>
              </a:tabLst>
            </a:pPr>
            <a:r>
              <a:rPr lang="ru-RU" dirty="0" err="1"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Rose's</a:t>
            </a:r>
            <a:r>
              <a:rPr lang="ru-RU"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 </a:t>
            </a:r>
            <a:r>
              <a:rPr lang="ru-RU" dirty="0" err="1"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dad</a:t>
            </a:r>
            <a:r>
              <a:rPr lang="ru-RU"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 </a:t>
            </a:r>
            <a:r>
              <a:rPr lang="ru-RU" dirty="0" err="1"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is</a:t>
            </a:r>
            <a:r>
              <a:rPr lang="ru-RU"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 </a:t>
            </a:r>
            <a:r>
              <a:rPr lang="ru-RU" dirty="0" err="1"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Sam</a:t>
            </a:r>
            <a:r>
              <a:rPr lang="ru-RU"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fontAlgn="base">
              <a:lnSpc>
                <a:spcPct val="107000"/>
              </a:lnSpc>
              <a:spcAft>
                <a:spcPts val="0"/>
              </a:spcAft>
              <a:buFont typeface="+mj-lt"/>
              <a:buAutoNum type="arabicPeriod"/>
              <a:tabLst>
                <a:tab pos="457200" algn="l"/>
              </a:tabLst>
            </a:pPr>
            <a:r>
              <a:rPr lang="en-US"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Pam and </a:t>
            </a:r>
            <a:r>
              <a:rPr lang="en-US" dirty="0" err="1"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Lolly</a:t>
            </a:r>
            <a:r>
              <a:rPr lang="en-US"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 are Rose's sisters.</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fontAlgn="base">
              <a:lnSpc>
                <a:spcPct val="107000"/>
              </a:lnSpc>
              <a:spcAft>
                <a:spcPts val="0"/>
              </a:spcAft>
              <a:buFont typeface="+mj-lt"/>
              <a:buAutoNum type="arabicPeriod"/>
              <a:tabLst>
                <a:tab pos="457200" algn="l"/>
              </a:tabLst>
            </a:pPr>
            <a:r>
              <a:rPr lang="en-US"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Rose has got a granny.</a:t>
            </a:r>
            <a:r>
              <a:rPr lang="ru-RU"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0187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422565" y="249383"/>
            <a:ext cx="9203377" cy="4084388"/>
          </a:xfrm>
          <a:prstGeom prst="rect">
            <a:avLst/>
          </a:prstGeom>
        </p:spPr>
        <p:txBody>
          <a:bodyPr wrap="square">
            <a:spAutoFit/>
          </a:bodyPr>
          <a:lstStyle/>
          <a:p>
            <a:pPr fontAlgn="base">
              <a:lnSpc>
                <a:spcPct val="107000"/>
              </a:lnSpc>
              <a:spcAft>
                <a:spcPts val="800"/>
              </a:spcAft>
            </a:pPr>
            <a:r>
              <a:rPr lang="ru-RU"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Упражнение 4. Ответь на вопросы в соответствии с текстом.</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fontAlgn="base">
              <a:lnSpc>
                <a:spcPct val="107000"/>
              </a:lnSpc>
              <a:spcAft>
                <a:spcPts val="0"/>
              </a:spcAft>
              <a:buFont typeface="+mj-lt"/>
              <a:buAutoNum type="arabicPeriod"/>
              <a:tabLst>
                <a:tab pos="457200" algn="l"/>
              </a:tabLst>
            </a:pPr>
            <a:r>
              <a:rPr lang="ru-RU" dirty="0" err="1"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How</a:t>
            </a:r>
            <a:r>
              <a:rPr lang="ru-RU"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 </a:t>
            </a:r>
            <a:r>
              <a:rPr lang="ru-RU" dirty="0" err="1"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old</a:t>
            </a:r>
            <a:r>
              <a:rPr lang="ru-RU"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 </a:t>
            </a:r>
            <a:r>
              <a:rPr lang="ru-RU" dirty="0" err="1"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is</a:t>
            </a:r>
            <a:r>
              <a:rPr lang="ru-RU"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 </a:t>
            </a:r>
            <a:r>
              <a:rPr lang="ru-RU" dirty="0" err="1"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Rose</a:t>
            </a:r>
            <a:r>
              <a:rPr lang="ru-RU"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fontAlgn="base">
              <a:lnSpc>
                <a:spcPct val="107000"/>
              </a:lnSpc>
              <a:spcAft>
                <a:spcPts val="0"/>
              </a:spcAft>
              <a:buFont typeface="+mj-lt"/>
              <a:buAutoNum type="arabicPeriod"/>
              <a:tabLst>
                <a:tab pos="457200" algn="l"/>
              </a:tabLst>
            </a:pPr>
            <a:r>
              <a:rPr lang="en-US"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Has she got a family?</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fontAlgn="base">
              <a:lnSpc>
                <a:spcPct val="107000"/>
              </a:lnSpc>
              <a:spcAft>
                <a:spcPts val="0"/>
              </a:spcAft>
              <a:buFont typeface="+mj-lt"/>
              <a:buAutoNum type="arabicPeriod"/>
              <a:tabLst>
                <a:tab pos="457200" algn="l"/>
              </a:tabLst>
            </a:pPr>
            <a:r>
              <a:rPr lang="en-US"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What is her dad's name?</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fontAlgn="base">
              <a:lnSpc>
                <a:spcPct val="107000"/>
              </a:lnSpc>
              <a:spcAft>
                <a:spcPts val="0"/>
              </a:spcAft>
              <a:buFont typeface="+mj-lt"/>
              <a:buAutoNum type="arabicPeriod"/>
              <a:tabLst>
                <a:tab pos="457200" algn="l"/>
              </a:tabLst>
            </a:pPr>
            <a:r>
              <a:rPr lang="en-US"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What are her brothers' names?</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fontAlgn="base">
              <a:lnSpc>
                <a:spcPct val="107000"/>
              </a:lnSpc>
              <a:spcAft>
                <a:spcPts val="0"/>
              </a:spcAft>
              <a:buFont typeface="+mj-lt"/>
              <a:buAutoNum type="arabicPeriod"/>
              <a:tabLst>
                <a:tab pos="457200" algn="l"/>
              </a:tabLst>
            </a:pPr>
            <a:r>
              <a:rPr lang="en-US"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What is her grandad's name?</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pPr>
            <a:r>
              <a:rPr lang="ru-RU"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Упражнение 5. Дай краткие ответы на вопросы.         </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fontAlgn="base">
              <a:lnSpc>
                <a:spcPct val="107000"/>
              </a:lnSpc>
              <a:spcAft>
                <a:spcPts val="0"/>
              </a:spcAft>
              <a:buFont typeface="+mj-lt"/>
              <a:buAutoNum type="arabicPeriod"/>
              <a:tabLst>
                <a:tab pos="457200" algn="l"/>
              </a:tabLst>
            </a:pPr>
            <a:r>
              <a:rPr lang="en-US"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Have you got a family? —</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fontAlgn="base">
              <a:lnSpc>
                <a:spcPct val="107000"/>
              </a:lnSpc>
              <a:spcAft>
                <a:spcPts val="0"/>
              </a:spcAft>
              <a:buFont typeface="+mj-lt"/>
              <a:buAutoNum type="arabicPeriod"/>
              <a:tabLst>
                <a:tab pos="457200" algn="l"/>
              </a:tabLst>
            </a:pPr>
            <a:r>
              <a:rPr lang="en-US"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Have you got a granny? —</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fontAlgn="base">
              <a:lnSpc>
                <a:spcPct val="107000"/>
              </a:lnSpc>
              <a:spcAft>
                <a:spcPts val="0"/>
              </a:spcAft>
              <a:buFont typeface="+mj-lt"/>
              <a:buAutoNum type="arabicPeriod"/>
              <a:tabLst>
                <a:tab pos="457200" algn="l"/>
              </a:tabLst>
            </a:pPr>
            <a:r>
              <a:rPr lang="en-US"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Have you got three brothers? —</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fontAlgn="base">
              <a:lnSpc>
                <a:spcPct val="107000"/>
              </a:lnSpc>
              <a:spcAft>
                <a:spcPts val="0"/>
              </a:spcAft>
              <a:buFont typeface="+mj-lt"/>
              <a:buAutoNum type="arabicPeriod"/>
              <a:tabLst>
                <a:tab pos="457200" algn="l"/>
              </a:tabLst>
            </a:pPr>
            <a:r>
              <a:rPr lang="en-US"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Have you got a mum? —</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fontAlgn="base">
              <a:lnSpc>
                <a:spcPct val="107000"/>
              </a:lnSpc>
              <a:spcAft>
                <a:spcPts val="0"/>
              </a:spcAft>
              <a:buFont typeface="+mj-lt"/>
              <a:buAutoNum type="arabicPeriod"/>
              <a:tabLst>
                <a:tab pos="457200" algn="l"/>
              </a:tabLst>
            </a:pPr>
            <a:r>
              <a:rPr lang="en-US" dirty="0" smtClean="0">
                <a:solidFill>
                  <a:srgbClr val="000000"/>
                </a:solidFill>
                <a:effectLst/>
                <a:latin typeface="Georgia" panose="02040502050405020303" pitchFamily="18" charset="0"/>
                <a:ea typeface="Times New Roman" panose="02020603050405020304" pitchFamily="18" charset="0"/>
                <a:cs typeface="Times New Roman" panose="02020603050405020304" pitchFamily="18" charset="0"/>
              </a:rPr>
              <a:t>Have you got five sisters? —</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475453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img1.labirint.ru/rcimg/d4c217cc203091e552d909000e23990c/1920x1080/books30/290225/ph_1.jpg?1563616035"/>
          <p:cNvPicPr/>
          <p:nvPr/>
        </p:nvPicPr>
        <p:blipFill>
          <a:blip r:embed="rId2">
            <a:extLst>
              <a:ext uri="{28A0092B-C50C-407E-A947-70E740481C1C}">
                <a14:useLocalDpi xmlns:a14="http://schemas.microsoft.com/office/drawing/2010/main" val="0"/>
              </a:ext>
            </a:extLst>
          </a:blip>
          <a:srcRect/>
          <a:stretch>
            <a:fillRect/>
          </a:stretch>
        </p:blipFill>
        <p:spPr bwMode="auto">
          <a:xfrm>
            <a:off x="522515" y="0"/>
            <a:ext cx="11340934" cy="6304547"/>
          </a:xfrm>
          <a:prstGeom prst="rect">
            <a:avLst/>
          </a:prstGeom>
          <a:noFill/>
          <a:ln>
            <a:noFill/>
          </a:ln>
        </p:spPr>
      </p:pic>
    </p:spTree>
    <p:extLst>
      <p:ext uri="{BB962C8B-B14F-4D97-AF65-F5344CB8AC3E}">
        <p14:creationId xmlns:p14="http://schemas.microsoft.com/office/powerpoint/2010/main" val="27845335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fhd.multiurok.ru/9/c/1/9c14569e202b60985487a698a47f0d3c1a58009a/img22.jpg"/>
          <p:cNvPicPr/>
          <p:nvPr/>
        </p:nvPicPr>
        <p:blipFill>
          <a:blip r:embed="rId2">
            <a:extLst>
              <a:ext uri="{28A0092B-C50C-407E-A947-70E740481C1C}">
                <a14:useLocalDpi xmlns:a14="http://schemas.microsoft.com/office/drawing/2010/main" val="0"/>
              </a:ext>
            </a:extLst>
          </a:blip>
          <a:srcRect/>
          <a:stretch>
            <a:fillRect/>
          </a:stretch>
        </p:blipFill>
        <p:spPr bwMode="auto">
          <a:xfrm>
            <a:off x="689811" y="0"/>
            <a:ext cx="10908631" cy="6737684"/>
          </a:xfrm>
          <a:prstGeom prst="rect">
            <a:avLst/>
          </a:prstGeom>
          <a:noFill/>
          <a:ln>
            <a:noFill/>
          </a:ln>
        </p:spPr>
      </p:pic>
    </p:spTree>
    <p:extLst>
      <p:ext uri="{BB962C8B-B14F-4D97-AF65-F5344CB8AC3E}">
        <p14:creationId xmlns:p14="http://schemas.microsoft.com/office/powerpoint/2010/main" val="9566432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img1.labirint.ru/books/412189/scrn_big_1.jpg"/>
          <p:cNvPicPr/>
          <p:nvPr/>
        </p:nvPicPr>
        <p:blipFill>
          <a:blip r:embed="rId2">
            <a:extLst>
              <a:ext uri="{28A0092B-C50C-407E-A947-70E740481C1C}">
                <a14:useLocalDpi xmlns:a14="http://schemas.microsoft.com/office/drawing/2010/main" val="0"/>
              </a:ext>
            </a:extLst>
          </a:blip>
          <a:srcRect/>
          <a:stretch>
            <a:fillRect/>
          </a:stretch>
        </p:blipFill>
        <p:spPr bwMode="auto">
          <a:xfrm>
            <a:off x="256674" y="160421"/>
            <a:ext cx="11582399" cy="6400800"/>
          </a:xfrm>
          <a:prstGeom prst="rect">
            <a:avLst/>
          </a:prstGeom>
          <a:noFill/>
          <a:ln>
            <a:noFill/>
          </a:ln>
        </p:spPr>
      </p:pic>
    </p:spTree>
    <p:extLst>
      <p:ext uri="{BB962C8B-B14F-4D97-AF65-F5344CB8AC3E}">
        <p14:creationId xmlns:p14="http://schemas.microsoft.com/office/powerpoint/2010/main" val="10408725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img2.labirint.ru/rcimg/64840960e1a2a206c3e67cb878496dad/1920x1080/books42/414662/ph_1.jpg?1569234699"/>
          <p:cNvPicPr/>
          <p:nvPr/>
        </p:nvPicPr>
        <p:blipFill>
          <a:blip r:embed="rId2">
            <a:extLst>
              <a:ext uri="{28A0092B-C50C-407E-A947-70E740481C1C}">
                <a14:useLocalDpi xmlns:a14="http://schemas.microsoft.com/office/drawing/2010/main" val="0"/>
              </a:ext>
            </a:extLst>
          </a:blip>
          <a:srcRect/>
          <a:stretch>
            <a:fillRect/>
          </a:stretch>
        </p:blipFill>
        <p:spPr bwMode="auto">
          <a:xfrm>
            <a:off x="240633" y="128337"/>
            <a:ext cx="11053009" cy="6545179"/>
          </a:xfrm>
          <a:prstGeom prst="rect">
            <a:avLst/>
          </a:prstGeom>
          <a:noFill/>
          <a:ln>
            <a:noFill/>
          </a:ln>
        </p:spPr>
      </p:pic>
    </p:spTree>
    <p:extLst>
      <p:ext uri="{BB962C8B-B14F-4D97-AF65-F5344CB8AC3E}">
        <p14:creationId xmlns:p14="http://schemas.microsoft.com/office/powerpoint/2010/main" val="2597793674"/>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31</TotalTime>
  <Words>1022</Words>
  <Application>Microsoft Office PowerPoint</Application>
  <PresentationFormat>Широкоэкранный</PresentationFormat>
  <Paragraphs>49</Paragraphs>
  <Slides>18</Slides>
  <Notes>0</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18</vt:i4>
      </vt:variant>
    </vt:vector>
  </HeadingPairs>
  <TitlesOfParts>
    <vt:vector size="28" baseType="lpstr">
      <vt:lpstr>Arial</vt:lpstr>
      <vt:lpstr>Calibri</vt:lpstr>
      <vt:lpstr>Calibri Light</vt:lpstr>
      <vt:lpstr>Constantia</vt:lpstr>
      <vt:lpstr>Georgia</vt:lpstr>
      <vt:lpstr>Monotype Corsiva</vt:lpstr>
      <vt:lpstr>RobotoRegular</vt:lpstr>
      <vt:lpstr>Times New Roman</vt:lpstr>
      <vt:lpstr>Wingdings</vt:lpstr>
      <vt:lpstr>Тема Office</vt:lpstr>
      <vt:lpstr>Читательская грамотность Работа с текстом  (из опыта работы)</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Читательская грамотность Работа с текстом  (из опыта работы)</dc:title>
  <dc:creator>Вика</dc:creator>
  <cp:lastModifiedBy>Вика</cp:lastModifiedBy>
  <cp:revision>4</cp:revision>
  <dcterms:created xsi:type="dcterms:W3CDTF">2022-08-24T11:13:39Z</dcterms:created>
  <dcterms:modified xsi:type="dcterms:W3CDTF">2022-08-24T11:45:16Z</dcterms:modified>
</cp:coreProperties>
</file>